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sldIdLst>
    <p:sldId id="256" r:id="rId5"/>
    <p:sldId id="259" r:id="rId6"/>
    <p:sldId id="261" r:id="rId7"/>
    <p:sldId id="264" r:id="rId8"/>
    <p:sldId id="262" r:id="rId9"/>
    <p:sldId id="293" r:id="rId10"/>
    <p:sldId id="273" r:id="rId11"/>
    <p:sldId id="295" r:id="rId12"/>
    <p:sldId id="296" r:id="rId13"/>
    <p:sldId id="298" r:id="rId14"/>
    <p:sldId id="294" r:id="rId15"/>
    <p:sldId id="297" r:id="rId16"/>
    <p:sldId id="283" r:id="rId17"/>
    <p:sldId id="284" r:id="rId18"/>
    <p:sldId id="285" r:id="rId19"/>
    <p:sldId id="286" r:id="rId20"/>
    <p:sldId id="272" r:id="rId21"/>
    <p:sldId id="299" r:id="rId22"/>
    <p:sldId id="289" r:id="rId23"/>
    <p:sldId id="290" r:id="rId24"/>
    <p:sldId id="292" r:id="rId25"/>
    <p:sldId id="291" r:id="rId26"/>
    <p:sldId id="287" r:id="rId27"/>
    <p:sldId id="288" r:id="rId28"/>
    <p:sldId id="25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9" d="100"/>
          <a:sy n="79" d="100"/>
        </p:scale>
        <p:origin x="114"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CEE47DDF-D7E1-4CC0-8261-3C3552810630}" type="datetimeFigureOut">
              <a:rPr lang="pt-BR" smtClean="0"/>
              <a:t>03/06/2021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26A5446E-F739-4A0B-9826-C760174B3080}" type="slidenum">
              <a:rPr lang="pt-BR" smtClean="0"/>
              <a:t>‹nº›</a:t>
            </a:fld>
            <a:endParaRPr lang="pt-BR"/>
          </a:p>
        </p:txBody>
      </p:sp>
    </p:spTree>
    <p:extLst>
      <p:ext uri="{BB962C8B-B14F-4D97-AF65-F5344CB8AC3E}">
        <p14:creationId xmlns:p14="http://schemas.microsoft.com/office/powerpoint/2010/main" val="1838378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EE47DDF-D7E1-4CC0-8261-3C3552810630}" type="datetimeFigureOut">
              <a:rPr lang="pt-BR" smtClean="0"/>
              <a:t>03/06/2021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26A5446E-F739-4A0B-9826-C760174B3080}" type="slidenum">
              <a:rPr lang="pt-BR" smtClean="0"/>
              <a:t>‹nº›</a:t>
            </a:fld>
            <a:endParaRPr lang="pt-BR"/>
          </a:p>
        </p:txBody>
      </p:sp>
    </p:spTree>
    <p:extLst>
      <p:ext uri="{BB962C8B-B14F-4D97-AF65-F5344CB8AC3E}">
        <p14:creationId xmlns:p14="http://schemas.microsoft.com/office/powerpoint/2010/main" val="4257544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EE47DDF-D7E1-4CC0-8261-3C3552810630}" type="datetimeFigureOut">
              <a:rPr lang="pt-BR" smtClean="0"/>
              <a:t>03/06/2021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26A5446E-F739-4A0B-9826-C760174B3080}" type="slidenum">
              <a:rPr lang="pt-BR" smtClean="0"/>
              <a:t>‹nº›</a:t>
            </a:fld>
            <a:endParaRPr lang="pt-BR"/>
          </a:p>
        </p:txBody>
      </p:sp>
    </p:spTree>
    <p:extLst>
      <p:ext uri="{BB962C8B-B14F-4D97-AF65-F5344CB8AC3E}">
        <p14:creationId xmlns:p14="http://schemas.microsoft.com/office/powerpoint/2010/main" val="3713912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EE47DDF-D7E1-4CC0-8261-3C3552810630}" type="datetimeFigureOut">
              <a:rPr lang="pt-BR" smtClean="0"/>
              <a:t>03/06/2021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26A5446E-F739-4A0B-9826-C760174B3080}" type="slidenum">
              <a:rPr lang="pt-BR" smtClean="0"/>
              <a:t>‹nº›</a:t>
            </a:fld>
            <a:endParaRPr lang="pt-BR"/>
          </a:p>
        </p:txBody>
      </p:sp>
    </p:spTree>
    <p:extLst>
      <p:ext uri="{BB962C8B-B14F-4D97-AF65-F5344CB8AC3E}">
        <p14:creationId xmlns:p14="http://schemas.microsoft.com/office/powerpoint/2010/main" val="4173077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CEE47DDF-D7E1-4CC0-8261-3C3552810630}" type="datetimeFigureOut">
              <a:rPr lang="pt-BR" smtClean="0"/>
              <a:t>03/06/2021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26A5446E-F739-4A0B-9826-C760174B3080}" type="slidenum">
              <a:rPr lang="pt-BR" smtClean="0"/>
              <a:t>‹nº›</a:t>
            </a:fld>
            <a:endParaRPr lang="pt-BR"/>
          </a:p>
        </p:txBody>
      </p:sp>
    </p:spTree>
    <p:extLst>
      <p:ext uri="{BB962C8B-B14F-4D97-AF65-F5344CB8AC3E}">
        <p14:creationId xmlns:p14="http://schemas.microsoft.com/office/powerpoint/2010/main" val="826396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CEE47DDF-D7E1-4CC0-8261-3C3552810630}" type="datetimeFigureOut">
              <a:rPr lang="pt-BR" smtClean="0"/>
              <a:t>03/06/2021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26A5446E-F739-4A0B-9826-C760174B3080}" type="slidenum">
              <a:rPr lang="pt-BR" smtClean="0"/>
              <a:t>‹nº›</a:t>
            </a:fld>
            <a:endParaRPr lang="pt-BR"/>
          </a:p>
        </p:txBody>
      </p:sp>
    </p:spTree>
    <p:extLst>
      <p:ext uri="{BB962C8B-B14F-4D97-AF65-F5344CB8AC3E}">
        <p14:creationId xmlns:p14="http://schemas.microsoft.com/office/powerpoint/2010/main" val="1297776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CEE47DDF-D7E1-4CC0-8261-3C3552810630}" type="datetimeFigureOut">
              <a:rPr lang="pt-BR" smtClean="0"/>
              <a:t>03/06/2021</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26A5446E-F739-4A0B-9826-C760174B3080}" type="slidenum">
              <a:rPr lang="pt-BR" smtClean="0"/>
              <a:t>‹nº›</a:t>
            </a:fld>
            <a:endParaRPr lang="pt-BR"/>
          </a:p>
        </p:txBody>
      </p:sp>
    </p:spTree>
    <p:extLst>
      <p:ext uri="{BB962C8B-B14F-4D97-AF65-F5344CB8AC3E}">
        <p14:creationId xmlns:p14="http://schemas.microsoft.com/office/powerpoint/2010/main" val="327492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CEE47DDF-D7E1-4CC0-8261-3C3552810630}" type="datetimeFigureOut">
              <a:rPr lang="pt-BR" smtClean="0"/>
              <a:t>03/06/2021</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26A5446E-F739-4A0B-9826-C760174B3080}" type="slidenum">
              <a:rPr lang="pt-BR" smtClean="0"/>
              <a:t>‹nº›</a:t>
            </a:fld>
            <a:endParaRPr lang="pt-BR"/>
          </a:p>
        </p:txBody>
      </p:sp>
    </p:spTree>
    <p:extLst>
      <p:ext uri="{BB962C8B-B14F-4D97-AF65-F5344CB8AC3E}">
        <p14:creationId xmlns:p14="http://schemas.microsoft.com/office/powerpoint/2010/main" val="4232475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E47DDF-D7E1-4CC0-8261-3C3552810630}" type="datetimeFigureOut">
              <a:rPr lang="pt-BR" smtClean="0"/>
              <a:t>03/06/2021</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26A5446E-F739-4A0B-9826-C760174B3080}" type="slidenum">
              <a:rPr lang="pt-BR" smtClean="0"/>
              <a:t>‹nº›</a:t>
            </a:fld>
            <a:endParaRPr lang="pt-BR"/>
          </a:p>
        </p:txBody>
      </p:sp>
    </p:spTree>
    <p:extLst>
      <p:ext uri="{BB962C8B-B14F-4D97-AF65-F5344CB8AC3E}">
        <p14:creationId xmlns:p14="http://schemas.microsoft.com/office/powerpoint/2010/main" val="3140503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CEE47DDF-D7E1-4CC0-8261-3C3552810630}" type="datetimeFigureOut">
              <a:rPr lang="pt-BR" smtClean="0"/>
              <a:t>03/06/2021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26A5446E-F739-4A0B-9826-C760174B3080}" type="slidenum">
              <a:rPr lang="pt-BR" smtClean="0"/>
              <a:t>‹nº›</a:t>
            </a:fld>
            <a:endParaRPr lang="pt-BR"/>
          </a:p>
        </p:txBody>
      </p:sp>
    </p:spTree>
    <p:extLst>
      <p:ext uri="{BB962C8B-B14F-4D97-AF65-F5344CB8AC3E}">
        <p14:creationId xmlns:p14="http://schemas.microsoft.com/office/powerpoint/2010/main" val="105573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CEE47DDF-D7E1-4CC0-8261-3C3552810630}" type="datetimeFigureOut">
              <a:rPr lang="pt-BR" smtClean="0"/>
              <a:t>03/06/2021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26A5446E-F739-4A0B-9826-C760174B3080}" type="slidenum">
              <a:rPr lang="pt-BR" smtClean="0"/>
              <a:t>‹nº›</a:t>
            </a:fld>
            <a:endParaRPr lang="pt-BR"/>
          </a:p>
        </p:txBody>
      </p:sp>
    </p:spTree>
    <p:extLst>
      <p:ext uri="{BB962C8B-B14F-4D97-AF65-F5344CB8AC3E}">
        <p14:creationId xmlns:p14="http://schemas.microsoft.com/office/powerpoint/2010/main" val="1094047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E47DDF-D7E1-4CC0-8261-3C3552810630}" type="datetimeFigureOut">
              <a:rPr lang="pt-BR" smtClean="0"/>
              <a:t>03/06/2021</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A5446E-F739-4A0B-9826-C760174B3080}" type="slidenum">
              <a:rPr lang="pt-BR" smtClean="0"/>
              <a:t>‹nº›</a:t>
            </a:fld>
            <a:endParaRPr lang="pt-BR"/>
          </a:p>
        </p:txBody>
      </p:sp>
    </p:spTree>
    <p:extLst>
      <p:ext uri="{BB962C8B-B14F-4D97-AF65-F5344CB8AC3E}">
        <p14:creationId xmlns:p14="http://schemas.microsoft.com/office/powerpoint/2010/main" val="436597265"/>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hyperlink" Target="https://en.wikipedia.org/wiki/Arduino"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grafana.co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reactjs.org/" TargetMode="External"/><Relationship Id="rId2" Type="http://schemas.openxmlformats.org/officeDocument/2006/relationships/hyperlink" Target="https://www.mysql.com/why-mysql/white-papers/mysql-database-service-oracle-cloud/"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hyperlink" Target="https://balau82.wordpress.com/2015/06/14/arduino-ethernet-shield-and-python-socket/" TargetMode="External"/><Relationship Id="rId7" Type="http://schemas.openxmlformats.org/officeDocument/2006/relationships/hyperlink" Target="https://creativecommons.org/licenses/by-sa/3.0/" TargetMode="External"/><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hyperlink" Target="https://www.brasildefato.com.br/2016/12/29/mp-e-retrocesso-e-leva-a-municipalizacao-da-reforma-agraria-diz-deputado-do-pt/" TargetMode="Externa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08098C-9C3B-471D-B72B-E64CB5B5EB0F}"/>
              </a:ext>
            </a:extLst>
          </p:cNvPr>
          <p:cNvSpPr>
            <a:spLocks noGrp="1"/>
          </p:cNvSpPr>
          <p:nvPr>
            <p:ph type="ctrTitle"/>
          </p:nvPr>
        </p:nvSpPr>
        <p:spPr>
          <a:xfrm>
            <a:off x="1524000" y="2304769"/>
            <a:ext cx="9144000" cy="2387600"/>
          </a:xfrm>
          <a:solidFill>
            <a:schemeClr val="bg1">
              <a:lumMod val="65000"/>
            </a:schemeClr>
          </a:solidFill>
        </p:spPr>
        <p:txBody>
          <a:bodyPr>
            <a:normAutofit/>
          </a:bodyPr>
          <a:lstStyle/>
          <a:p>
            <a:r>
              <a:rPr lang="pt-BR" sz="4400" dirty="0">
                <a:latin typeface="Helvetica Neue"/>
              </a:rPr>
              <a:t>III </a:t>
            </a:r>
            <a:r>
              <a:rPr lang="pt-BR" sz="4400" dirty="0" err="1">
                <a:latin typeface="Helvetica Neue"/>
              </a:rPr>
              <a:t>Worktec</a:t>
            </a:r>
            <a:r>
              <a:rPr lang="pt-BR" sz="4400" dirty="0">
                <a:latin typeface="Helvetica Neue"/>
              </a:rPr>
              <a:t> </a:t>
            </a:r>
            <a:r>
              <a:rPr lang="pt-BR" sz="4400" b="0" i="0" dirty="0">
                <a:effectLst/>
                <a:latin typeface="Helvetica Neue"/>
              </a:rPr>
              <a:t>de Tecnologia em </a:t>
            </a:r>
            <a:r>
              <a:rPr lang="pt-BR" sz="4400" dirty="0">
                <a:latin typeface="Helvetica Neue"/>
              </a:rPr>
              <a:t>ADS</a:t>
            </a:r>
            <a:br>
              <a:rPr lang="pt-BR" sz="4400" dirty="0">
                <a:latin typeface="Helvetica Neue"/>
              </a:rPr>
            </a:br>
            <a:r>
              <a:rPr lang="pt-BR" sz="4400" dirty="0">
                <a:latin typeface="Helvetica Neue"/>
              </a:rPr>
              <a:t>Fatec Ribeirão Preto</a:t>
            </a:r>
            <a:br>
              <a:rPr lang="pt-BR" b="0" i="0" dirty="0">
                <a:effectLst/>
                <a:latin typeface="Helvetica Neue"/>
              </a:rPr>
            </a:br>
            <a:endParaRPr lang="pt-BR" dirty="0"/>
          </a:p>
        </p:txBody>
      </p:sp>
      <p:pic>
        <p:nvPicPr>
          <p:cNvPr id="5" name="Imagem 2">
            <a:extLst>
              <a:ext uri="{FF2B5EF4-FFF2-40B4-BE49-F238E27FC236}">
                <a16:creationId xmlns:a16="http://schemas.microsoft.com/office/drawing/2014/main" id="{6F9029A0-1A13-493E-BFD0-320938EE91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0000" t="26285" r="32500" b="60374"/>
          <a:stretch>
            <a:fillRect/>
          </a:stretch>
        </p:blipFill>
        <p:spPr bwMode="auto">
          <a:xfrm>
            <a:off x="466725" y="198438"/>
            <a:ext cx="2376488"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m 2">
            <a:extLst>
              <a:ext uri="{FF2B5EF4-FFF2-40B4-BE49-F238E27FC236}">
                <a16:creationId xmlns:a16="http://schemas.microsoft.com/office/drawing/2014/main" id="{8E6EFA52-7AAC-487D-B229-6DC534CA1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5494" y="303213"/>
            <a:ext cx="20050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445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85">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8" name="Rectangle 87">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ítulo 1">
            <a:extLst>
              <a:ext uri="{FF2B5EF4-FFF2-40B4-BE49-F238E27FC236}">
                <a16:creationId xmlns:a16="http://schemas.microsoft.com/office/drawing/2014/main" id="{698358A4-45DF-40B7-9CA0-AE7C7A358ECC}"/>
              </a:ext>
            </a:extLst>
          </p:cNvPr>
          <p:cNvSpPr txBox="1">
            <a:spLocks/>
          </p:cNvSpPr>
          <p:nvPr/>
        </p:nvSpPr>
        <p:spPr>
          <a:xfrm>
            <a:off x="841247" y="978619"/>
            <a:ext cx="3410712"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2800" dirty="0"/>
              <a:t>III </a:t>
            </a:r>
            <a:r>
              <a:rPr lang="en-US" sz="2800" dirty="0" err="1"/>
              <a:t>Worktec</a:t>
            </a:r>
            <a:r>
              <a:rPr lang="en-US" sz="2800" dirty="0"/>
              <a:t> de </a:t>
            </a:r>
            <a:r>
              <a:rPr lang="en-US" sz="2800" dirty="0" err="1"/>
              <a:t>Tecnologia</a:t>
            </a:r>
            <a:r>
              <a:rPr lang="en-US" sz="2800" dirty="0"/>
              <a:t> </a:t>
            </a:r>
            <a:r>
              <a:rPr lang="en-US" sz="2800" dirty="0" err="1"/>
              <a:t>em</a:t>
            </a:r>
            <a:r>
              <a:rPr lang="en-US" sz="2800" dirty="0"/>
              <a:t> ADS</a:t>
            </a:r>
          </a:p>
        </p:txBody>
      </p:sp>
      <p:sp>
        <p:nvSpPr>
          <p:cNvPr id="99" name="Rectangle 89">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0" name="Rectangle 91">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E9CF98AE-EE8D-4412-9A11-ED0D334EFF79}"/>
              </a:ext>
            </a:extLst>
          </p:cNvPr>
          <p:cNvSpPr txBox="1"/>
          <p:nvPr/>
        </p:nvSpPr>
        <p:spPr>
          <a:xfrm>
            <a:off x="841247" y="2359152"/>
            <a:ext cx="3410712" cy="3425043"/>
          </a:xfrm>
          <a:prstGeom prst="rect">
            <a:avLst/>
          </a:prstGeom>
        </p:spPr>
        <p:txBody>
          <a:bodyPr vert="horz" lIns="91440" tIns="45720" rIns="91440" bIns="45720" rtlCol="0">
            <a:normAutofit/>
          </a:bodyPr>
          <a:lstStyle/>
          <a:p>
            <a:pPr indent="-228600" defTabSz="914400">
              <a:lnSpc>
                <a:spcPct val="90000"/>
              </a:lnSpc>
              <a:spcAft>
                <a:spcPts val="1000"/>
              </a:spcAft>
              <a:buFont typeface="Arial" panose="020B0604020202020204" pitchFamily="34" charset="0"/>
              <a:buChar char="•"/>
            </a:pPr>
            <a:r>
              <a:rPr lang="en-US" sz="1700" dirty="0">
                <a:effectLst/>
              </a:rPr>
              <a:t>Código Front-end</a:t>
            </a:r>
          </a:p>
          <a:p>
            <a:pPr lvl="1" indent="-228600" defTabSz="914400">
              <a:lnSpc>
                <a:spcPct val="90000"/>
              </a:lnSpc>
              <a:spcAft>
                <a:spcPts val="1000"/>
              </a:spcAft>
              <a:buFont typeface="Arial" panose="020B0604020202020204" pitchFamily="34" charset="0"/>
              <a:buChar char="•"/>
            </a:pPr>
            <a:r>
              <a:rPr lang="en-US" sz="1700" dirty="0" err="1"/>
              <a:t>Rotas</a:t>
            </a:r>
            <a:endParaRPr lang="en-US" sz="1700" dirty="0">
              <a:effectLst/>
            </a:endParaRPr>
          </a:p>
          <a:p>
            <a:pPr defTabSz="914400">
              <a:lnSpc>
                <a:spcPct val="90000"/>
              </a:lnSpc>
              <a:spcAft>
                <a:spcPts val="1000"/>
              </a:spcAft>
            </a:pPr>
            <a:endParaRPr lang="en-US" sz="1700" dirty="0">
              <a:effectLst/>
            </a:endParaRPr>
          </a:p>
          <a:p>
            <a:pPr indent="-228600" defTabSz="914400">
              <a:lnSpc>
                <a:spcPct val="90000"/>
              </a:lnSpc>
              <a:buFont typeface="Arial" panose="020B0604020202020204" pitchFamily="34" charset="0"/>
              <a:buChar char="•"/>
            </a:pPr>
            <a:endParaRPr lang="en-US" sz="1700" dirty="0"/>
          </a:p>
        </p:txBody>
      </p:sp>
      <p:pic>
        <p:nvPicPr>
          <p:cNvPr id="70" name="Imagem 69">
            <a:extLst>
              <a:ext uri="{FF2B5EF4-FFF2-40B4-BE49-F238E27FC236}">
                <a16:creationId xmlns:a16="http://schemas.microsoft.com/office/drawing/2014/main" id="{B50A4177-F0B2-444C-98CD-03C6C1BAE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494" y="226346"/>
            <a:ext cx="6735123" cy="6311234"/>
          </a:xfrm>
          <a:prstGeom prst="rect">
            <a:avLst/>
          </a:prstGeom>
        </p:spPr>
      </p:pic>
      <p:pic>
        <p:nvPicPr>
          <p:cNvPr id="9" name="Imagem 2">
            <a:extLst>
              <a:ext uri="{FF2B5EF4-FFF2-40B4-BE49-F238E27FC236}">
                <a16:creationId xmlns:a16="http://schemas.microsoft.com/office/drawing/2014/main" id="{72DCB8EC-7C77-490A-BACD-486B609A6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950" y="6223196"/>
            <a:ext cx="1095045" cy="499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1276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85">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8" name="Rectangle 87">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ítulo 1">
            <a:extLst>
              <a:ext uri="{FF2B5EF4-FFF2-40B4-BE49-F238E27FC236}">
                <a16:creationId xmlns:a16="http://schemas.microsoft.com/office/drawing/2014/main" id="{698358A4-45DF-40B7-9CA0-AE7C7A358ECC}"/>
              </a:ext>
            </a:extLst>
          </p:cNvPr>
          <p:cNvSpPr txBox="1">
            <a:spLocks/>
          </p:cNvSpPr>
          <p:nvPr/>
        </p:nvSpPr>
        <p:spPr>
          <a:xfrm>
            <a:off x="841247" y="978619"/>
            <a:ext cx="3410712"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2800" dirty="0"/>
              <a:t>III Workshop de </a:t>
            </a:r>
            <a:r>
              <a:rPr lang="en-US" sz="2800" dirty="0" err="1"/>
              <a:t>Tecnologia</a:t>
            </a:r>
            <a:r>
              <a:rPr lang="en-US" sz="2800" dirty="0"/>
              <a:t> </a:t>
            </a:r>
            <a:r>
              <a:rPr lang="en-US" sz="2800" dirty="0" err="1"/>
              <a:t>em</a:t>
            </a:r>
            <a:r>
              <a:rPr lang="en-US" sz="2800" dirty="0"/>
              <a:t> ADS</a:t>
            </a:r>
          </a:p>
        </p:txBody>
      </p:sp>
      <p:sp>
        <p:nvSpPr>
          <p:cNvPr id="99" name="Rectangle 89">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0" name="Rectangle 91">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E9CF98AE-EE8D-4412-9A11-ED0D334EFF79}"/>
              </a:ext>
            </a:extLst>
          </p:cNvPr>
          <p:cNvSpPr txBox="1"/>
          <p:nvPr/>
        </p:nvSpPr>
        <p:spPr>
          <a:xfrm>
            <a:off x="841247" y="2359152"/>
            <a:ext cx="3410712" cy="3425043"/>
          </a:xfrm>
          <a:prstGeom prst="rect">
            <a:avLst/>
          </a:prstGeom>
        </p:spPr>
        <p:txBody>
          <a:bodyPr vert="horz" lIns="91440" tIns="45720" rIns="91440" bIns="45720" rtlCol="0">
            <a:normAutofit/>
          </a:bodyPr>
          <a:lstStyle/>
          <a:p>
            <a:pPr indent="-228600" defTabSz="914400">
              <a:lnSpc>
                <a:spcPct val="90000"/>
              </a:lnSpc>
              <a:spcAft>
                <a:spcPts val="1000"/>
              </a:spcAft>
              <a:buFont typeface="Arial" panose="020B0604020202020204" pitchFamily="34" charset="0"/>
              <a:buChar char="•"/>
            </a:pPr>
            <a:r>
              <a:rPr lang="en-US" sz="1700" dirty="0">
                <a:effectLst/>
              </a:rPr>
              <a:t>Código Front-end</a:t>
            </a:r>
          </a:p>
          <a:p>
            <a:pPr lvl="1" indent="-228600" defTabSz="914400">
              <a:lnSpc>
                <a:spcPct val="90000"/>
              </a:lnSpc>
              <a:spcAft>
                <a:spcPts val="1000"/>
              </a:spcAft>
              <a:buFont typeface="Arial" panose="020B0604020202020204" pitchFamily="34" charset="0"/>
              <a:buChar char="•"/>
            </a:pPr>
            <a:r>
              <a:rPr lang="en-US" sz="1700" dirty="0" err="1"/>
              <a:t>Tela</a:t>
            </a:r>
            <a:r>
              <a:rPr lang="en-US" sz="1700" dirty="0"/>
              <a:t> Main</a:t>
            </a:r>
            <a:endParaRPr lang="en-US" sz="1700" dirty="0">
              <a:effectLst/>
            </a:endParaRPr>
          </a:p>
          <a:p>
            <a:pPr defTabSz="914400">
              <a:lnSpc>
                <a:spcPct val="90000"/>
              </a:lnSpc>
              <a:spcAft>
                <a:spcPts val="1000"/>
              </a:spcAft>
            </a:pPr>
            <a:endParaRPr lang="en-US" sz="1700" dirty="0">
              <a:effectLst/>
            </a:endParaRPr>
          </a:p>
          <a:p>
            <a:pPr indent="-228600" defTabSz="914400">
              <a:lnSpc>
                <a:spcPct val="90000"/>
              </a:lnSpc>
              <a:buFont typeface="Arial" panose="020B0604020202020204" pitchFamily="34" charset="0"/>
              <a:buChar char="•"/>
            </a:pPr>
            <a:endParaRPr lang="en-US" sz="1700" dirty="0"/>
          </a:p>
        </p:txBody>
      </p:sp>
      <p:pic>
        <p:nvPicPr>
          <p:cNvPr id="70" name="Imagem 69">
            <a:extLst>
              <a:ext uri="{FF2B5EF4-FFF2-40B4-BE49-F238E27FC236}">
                <a16:creationId xmlns:a16="http://schemas.microsoft.com/office/drawing/2014/main" id="{B50A4177-F0B2-444C-98CD-03C6C1BAE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0144" y="226346"/>
            <a:ext cx="6965824" cy="6311234"/>
          </a:xfrm>
          <a:prstGeom prst="rect">
            <a:avLst/>
          </a:prstGeom>
        </p:spPr>
      </p:pic>
      <p:pic>
        <p:nvPicPr>
          <p:cNvPr id="9" name="Imagem 2">
            <a:extLst>
              <a:ext uri="{FF2B5EF4-FFF2-40B4-BE49-F238E27FC236}">
                <a16:creationId xmlns:a16="http://schemas.microsoft.com/office/drawing/2014/main" id="{72DCB8EC-7C77-490A-BACD-486B609A6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950" y="6223196"/>
            <a:ext cx="1095045" cy="499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0391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85">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8" name="Rectangle 87">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ítulo 1">
            <a:extLst>
              <a:ext uri="{FF2B5EF4-FFF2-40B4-BE49-F238E27FC236}">
                <a16:creationId xmlns:a16="http://schemas.microsoft.com/office/drawing/2014/main" id="{698358A4-45DF-40B7-9CA0-AE7C7A358ECC}"/>
              </a:ext>
            </a:extLst>
          </p:cNvPr>
          <p:cNvSpPr txBox="1">
            <a:spLocks/>
          </p:cNvSpPr>
          <p:nvPr/>
        </p:nvSpPr>
        <p:spPr>
          <a:xfrm>
            <a:off x="841247" y="978619"/>
            <a:ext cx="3410712"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2800" dirty="0"/>
              <a:t>III </a:t>
            </a:r>
            <a:r>
              <a:rPr lang="en-US" sz="2800" dirty="0" err="1"/>
              <a:t>Worktec</a:t>
            </a:r>
            <a:r>
              <a:rPr lang="en-US" sz="2800" dirty="0"/>
              <a:t> de </a:t>
            </a:r>
            <a:r>
              <a:rPr lang="en-US" sz="2800" dirty="0" err="1"/>
              <a:t>Tecnologia</a:t>
            </a:r>
            <a:r>
              <a:rPr lang="en-US" sz="2800" dirty="0"/>
              <a:t> </a:t>
            </a:r>
            <a:r>
              <a:rPr lang="en-US" sz="2800" dirty="0" err="1"/>
              <a:t>em</a:t>
            </a:r>
            <a:r>
              <a:rPr lang="en-US" sz="2800" dirty="0"/>
              <a:t> ADS</a:t>
            </a:r>
          </a:p>
        </p:txBody>
      </p:sp>
      <p:sp>
        <p:nvSpPr>
          <p:cNvPr id="99" name="Rectangle 89">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0" name="Rectangle 91">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E9CF98AE-EE8D-4412-9A11-ED0D334EFF79}"/>
              </a:ext>
            </a:extLst>
          </p:cNvPr>
          <p:cNvSpPr txBox="1"/>
          <p:nvPr/>
        </p:nvSpPr>
        <p:spPr>
          <a:xfrm>
            <a:off x="841247" y="2359152"/>
            <a:ext cx="3410712" cy="3425043"/>
          </a:xfrm>
          <a:prstGeom prst="rect">
            <a:avLst/>
          </a:prstGeom>
        </p:spPr>
        <p:txBody>
          <a:bodyPr vert="horz" lIns="91440" tIns="45720" rIns="91440" bIns="45720" rtlCol="0">
            <a:normAutofit/>
          </a:bodyPr>
          <a:lstStyle/>
          <a:p>
            <a:pPr indent="-228600" defTabSz="914400">
              <a:lnSpc>
                <a:spcPct val="90000"/>
              </a:lnSpc>
              <a:spcAft>
                <a:spcPts val="1000"/>
              </a:spcAft>
              <a:buFont typeface="Arial" panose="020B0604020202020204" pitchFamily="34" charset="0"/>
              <a:buChar char="•"/>
            </a:pPr>
            <a:r>
              <a:rPr lang="en-US" sz="1700">
                <a:effectLst/>
              </a:rPr>
              <a:t>Cadastro de usuário</a:t>
            </a:r>
          </a:p>
          <a:p>
            <a:pPr indent="-228600" defTabSz="914400">
              <a:lnSpc>
                <a:spcPct val="90000"/>
              </a:lnSpc>
              <a:buFont typeface="Arial" panose="020B0604020202020204" pitchFamily="34" charset="0"/>
              <a:buChar char="•"/>
            </a:pPr>
            <a:endParaRPr lang="en-US" sz="1700" dirty="0"/>
          </a:p>
        </p:txBody>
      </p:sp>
      <p:pic>
        <p:nvPicPr>
          <p:cNvPr id="70" name="Imagem 69">
            <a:extLst>
              <a:ext uri="{FF2B5EF4-FFF2-40B4-BE49-F238E27FC236}">
                <a16:creationId xmlns:a16="http://schemas.microsoft.com/office/drawing/2014/main" id="{B50A4177-F0B2-444C-98CD-03C6C1BAEBB9}"/>
              </a:ext>
            </a:extLst>
          </p:cNvPr>
          <p:cNvPicPr>
            <a:picLocks noChangeAspect="1"/>
          </p:cNvPicPr>
          <p:nvPr/>
        </p:nvPicPr>
        <p:blipFill rotWithShape="1">
          <a:blip r:embed="rId2"/>
          <a:srcRect l="1113" r="1365" b="2"/>
          <a:stretch/>
        </p:blipFill>
        <p:spPr>
          <a:xfrm>
            <a:off x="5124450" y="634382"/>
            <a:ext cx="6657213" cy="5495162"/>
          </a:xfrm>
          <a:prstGeom prst="rect">
            <a:avLst/>
          </a:prstGeom>
        </p:spPr>
      </p:pic>
      <p:pic>
        <p:nvPicPr>
          <p:cNvPr id="9" name="Imagem 2">
            <a:extLst>
              <a:ext uri="{FF2B5EF4-FFF2-40B4-BE49-F238E27FC236}">
                <a16:creationId xmlns:a16="http://schemas.microsoft.com/office/drawing/2014/main" id="{72DCB8EC-7C77-490A-BACD-486B609A6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950" y="6223196"/>
            <a:ext cx="1095045" cy="499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2356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85">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8" name="Rectangle 87">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ítulo 1">
            <a:extLst>
              <a:ext uri="{FF2B5EF4-FFF2-40B4-BE49-F238E27FC236}">
                <a16:creationId xmlns:a16="http://schemas.microsoft.com/office/drawing/2014/main" id="{698358A4-45DF-40B7-9CA0-AE7C7A358ECC}"/>
              </a:ext>
            </a:extLst>
          </p:cNvPr>
          <p:cNvSpPr txBox="1">
            <a:spLocks/>
          </p:cNvSpPr>
          <p:nvPr/>
        </p:nvSpPr>
        <p:spPr>
          <a:xfrm>
            <a:off x="841247" y="978619"/>
            <a:ext cx="3410712"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2800" dirty="0"/>
              <a:t>III </a:t>
            </a:r>
            <a:r>
              <a:rPr lang="en-US" sz="2800" dirty="0" err="1"/>
              <a:t>Worktec</a:t>
            </a:r>
            <a:r>
              <a:rPr lang="en-US" sz="2800" dirty="0"/>
              <a:t> de </a:t>
            </a:r>
            <a:r>
              <a:rPr lang="en-US" sz="2800" dirty="0" err="1"/>
              <a:t>Tecnologia</a:t>
            </a:r>
            <a:r>
              <a:rPr lang="en-US" sz="2800" dirty="0"/>
              <a:t> </a:t>
            </a:r>
            <a:r>
              <a:rPr lang="en-US" sz="2800" dirty="0" err="1"/>
              <a:t>em</a:t>
            </a:r>
            <a:r>
              <a:rPr lang="en-US" sz="2800" dirty="0"/>
              <a:t> ADS</a:t>
            </a:r>
          </a:p>
        </p:txBody>
      </p:sp>
      <p:sp>
        <p:nvSpPr>
          <p:cNvPr id="99" name="Rectangle 89">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0" name="Rectangle 91">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E9CF98AE-EE8D-4412-9A11-ED0D334EFF79}"/>
              </a:ext>
            </a:extLst>
          </p:cNvPr>
          <p:cNvSpPr txBox="1"/>
          <p:nvPr/>
        </p:nvSpPr>
        <p:spPr>
          <a:xfrm>
            <a:off x="841247" y="2359152"/>
            <a:ext cx="3410712" cy="3425043"/>
          </a:xfrm>
          <a:prstGeom prst="rect">
            <a:avLst/>
          </a:prstGeom>
        </p:spPr>
        <p:txBody>
          <a:bodyPr vert="horz" lIns="91440" tIns="45720" rIns="91440" bIns="45720" rtlCol="0">
            <a:normAutofit/>
          </a:bodyPr>
          <a:lstStyle/>
          <a:p>
            <a:pPr indent="-228600" defTabSz="914400">
              <a:lnSpc>
                <a:spcPct val="90000"/>
              </a:lnSpc>
              <a:spcAft>
                <a:spcPts val="1000"/>
              </a:spcAft>
              <a:buFont typeface="Arial" panose="020B0604020202020204" pitchFamily="34" charset="0"/>
              <a:buChar char="•"/>
            </a:pPr>
            <a:r>
              <a:rPr lang="en-US" sz="1700" dirty="0"/>
              <a:t>Tela principal – Lista de Devices </a:t>
            </a:r>
            <a:r>
              <a:rPr lang="en-US" sz="1700" dirty="0" err="1"/>
              <a:t>cadastrados</a:t>
            </a:r>
            <a:endParaRPr lang="en-US" sz="1700" dirty="0">
              <a:effectLst/>
            </a:endParaRPr>
          </a:p>
          <a:p>
            <a:pPr indent="-228600" defTabSz="914400">
              <a:lnSpc>
                <a:spcPct val="90000"/>
              </a:lnSpc>
              <a:buFont typeface="Arial" panose="020B0604020202020204" pitchFamily="34" charset="0"/>
              <a:buChar char="•"/>
            </a:pPr>
            <a:endParaRPr lang="en-US" sz="1700" dirty="0"/>
          </a:p>
        </p:txBody>
      </p:sp>
      <p:pic>
        <p:nvPicPr>
          <p:cNvPr id="70" name="Imagem 69">
            <a:extLst>
              <a:ext uri="{FF2B5EF4-FFF2-40B4-BE49-F238E27FC236}">
                <a16:creationId xmlns:a16="http://schemas.microsoft.com/office/drawing/2014/main" id="{B50A4177-F0B2-444C-98CD-03C6C1BAEBB9}"/>
              </a:ext>
            </a:extLst>
          </p:cNvPr>
          <p:cNvPicPr>
            <a:picLocks noChangeAspect="1"/>
          </p:cNvPicPr>
          <p:nvPr/>
        </p:nvPicPr>
        <p:blipFill>
          <a:blip r:embed="rId2">
            <a:extLst>
              <a:ext uri="{28A0092B-C50C-407E-A947-70E740481C1C}">
                <a14:useLocalDpi xmlns:a14="http://schemas.microsoft.com/office/drawing/2010/main" val="0"/>
              </a:ext>
            </a:extLst>
          </a:blip>
          <a:srcRect l="982" r="982"/>
          <a:stretch/>
        </p:blipFill>
        <p:spPr>
          <a:xfrm>
            <a:off x="5124450" y="634382"/>
            <a:ext cx="6657213" cy="5495162"/>
          </a:xfrm>
          <a:prstGeom prst="rect">
            <a:avLst/>
          </a:prstGeom>
        </p:spPr>
      </p:pic>
      <p:pic>
        <p:nvPicPr>
          <p:cNvPr id="9" name="Imagem 2">
            <a:extLst>
              <a:ext uri="{FF2B5EF4-FFF2-40B4-BE49-F238E27FC236}">
                <a16:creationId xmlns:a16="http://schemas.microsoft.com/office/drawing/2014/main" id="{BABCC405-DE7A-4805-8F7A-43FE05BE7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724" y="6281570"/>
            <a:ext cx="1095045" cy="499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1921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85">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8" name="Rectangle 87">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ítulo 1">
            <a:extLst>
              <a:ext uri="{FF2B5EF4-FFF2-40B4-BE49-F238E27FC236}">
                <a16:creationId xmlns:a16="http://schemas.microsoft.com/office/drawing/2014/main" id="{698358A4-45DF-40B7-9CA0-AE7C7A358ECC}"/>
              </a:ext>
            </a:extLst>
          </p:cNvPr>
          <p:cNvSpPr txBox="1">
            <a:spLocks/>
          </p:cNvSpPr>
          <p:nvPr/>
        </p:nvSpPr>
        <p:spPr>
          <a:xfrm>
            <a:off x="841247" y="978619"/>
            <a:ext cx="3410712"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2800" dirty="0"/>
              <a:t>III </a:t>
            </a:r>
            <a:r>
              <a:rPr lang="en-US" sz="2800" dirty="0" err="1"/>
              <a:t>Worktec</a:t>
            </a:r>
            <a:r>
              <a:rPr lang="en-US" sz="2800" dirty="0"/>
              <a:t> de </a:t>
            </a:r>
            <a:r>
              <a:rPr lang="en-US" sz="2800" dirty="0" err="1"/>
              <a:t>Tecnologia</a:t>
            </a:r>
            <a:r>
              <a:rPr lang="en-US" sz="2800" dirty="0"/>
              <a:t> </a:t>
            </a:r>
            <a:r>
              <a:rPr lang="en-US" sz="2800" dirty="0" err="1"/>
              <a:t>em</a:t>
            </a:r>
            <a:r>
              <a:rPr lang="en-US" sz="2800" dirty="0"/>
              <a:t> ADS</a:t>
            </a:r>
          </a:p>
        </p:txBody>
      </p:sp>
      <p:sp>
        <p:nvSpPr>
          <p:cNvPr id="99" name="Rectangle 89">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0" name="Rectangle 91">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E9CF98AE-EE8D-4412-9A11-ED0D334EFF79}"/>
              </a:ext>
            </a:extLst>
          </p:cNvPr>
          <p:cNvSpPr txBox="1"/>
          <p:nvPr/>
        </p:nvSpPr>
        <p:spPr>
          <a:xfrm>
            <a:off x="841247" y="2359152"/>
            <a:ext cx="3410712" cy="3425043"/>
          </a:xfrm>
          <a:prstGeom prst="rect">
            <a:avLst/>
          </a:prstGeom>
        </p:spPr>
        <p:txBody>
          <a:bodyPr vert="horz" lIns="91440" tIns="45720" rIns="91440" bIns="45720" rtlCol="0">
            <a:normAutofit/>
          </a:bodyPr>
          <a:lstStyle/>
          <a:p>
            <a:pPr indent="-228600" defTabSz="914400">
              <a:lnSpc>
                <a:spcPct val="90000"/>
              </a:lnSpc>
              <a:spcAft>
                <a:spcPts val="1000"/>
              </a:spcAft>
              <a:buFont typeface="Arial" panose="020B0604020202020204" pitchFamily="34" charset="0"/>
              <a:buChar char="•"/>
            </a:pPr>
            <a:r>
              <a:rPr lang="en-US" sz="1700" dirty="0">
                <a:effectLst/>
              </a:rPr>
              <a:t>Lista de </a:t>
            </a:r>
            <a:r>
              <a:rPr lang="en-US" sz="1700" dirty="0" err="1">
                <a:effectLst/>
              </a:rPr>
              <a:t>Sensores</a:t>
            </a:r>
            <a:r>
              <a:rPr lang="en-US" sz="1700" dirty="0">
                <a:effectLst/>
              </a:rPr>
              <a:t> de </a:t>
            </a:r>
            <a:r>
              <a:rPr lang="en-US" sz="1700" dirty="0" err="1">
                <a:effectLst/>
              </a:rPr>
              <a:t>determinado</a:t>
            </a:r>
            <a:r>
              <a:rPr lang="en-US" sz="1700" dirty="0">
                <a:effectLst/>
              </a:rPr>
              <a:t> Device</a:t>
            </a:r>
          </a:p>
          <a:p>
            <a:pPr defTabSz="914400">
              <a:lnSpc>
                <a:spcPct val="90000"/>
              </a:lnSpc>
            </a:pPr>
            <a:endParaRPr lang="en-US" sz="1700" dirty="0"/>
          </a:p>
        </p:txBody>
      </p:sp>
      <p:pic>
        <p:nvPicPr>
          <p:cNvPr id="70" name="Imagem 69">
            <a:extLst>
              <a:ext uri="{FF2B5EF4-FFF2-40B4-BE49-F238E27FC236}">
                <a16:creationId xmlns:a16="http://schemas.microsoft.com/office/drawing/2014/main" id="{B50A4177-F0B2-444C-98CD-03C6C1BAEBB9}"/>
              </a:ext>
            </a:extLst>
          </p:cNvPr>
          <p:cNvPicPr>
            <a:picLocks noChangeAspect="1"/>
          </p:cNvPicPr>
          <p:nvPr/>
        </p:nvPicPr>
        <p:blipFill>
          <a:blip r:embed="rId2">
            <a:extLst>
              <a:ext uri="{28A0092B-C50C-407E-A947-70E740481C1C}">
                <a14:useLocalDpi xmlns:a14="http://schemas.microsoft.com/office/drawing/2010/main" val="0"/>
              </a:ext>
            </a:extLst>
          </a:blip>
          <a:srcRect l="1210" r="1210"/>
          <a:stretch/>
        </p:blipFill>
        <p:spPr>
          <a:xfrm>
            <a:off x="5124450" y="634382"/>
            <a:ext cx="6657213" cy="5495162"/>
          </a:xfrm>
          <a:prstGeom prst="rect">
            <a:avLst/>
          </a:prstGeom>
        </p:spPr>
      </p:pic>
      <p:pic>
        <p:nvPicPr>
          <p:cNvPr id="9" name="Imagem 2">
            <a:extLst>
              <a:ext uri="{FF2B5EF4-FFF2-40B4-BE49-F238E27FC236}">
                <a16:creationId xmlns:a16="http://schemas.microsoft.com/office/drawing/2014/main" id="{F03D401D-232E-443E-88A8-806E1F047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724" y="6281570"/>
            <a:ext cx="1095045" cy="499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2098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85">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8" name="Rectangle 87">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ítulo 1">
            <a:extLst>
              <a:ext uri="{FF2B5EF4-FFF2-40B4-BE49-F238E27FC236}">
                <a16:creationId xmlns:a16="http://schemas.microsoft.com/office/drawing/2014/main" id="{698358A4-45DF-40B7-9CA0-AE7C7A358ECC}"/>
              </a:ext>
            </a:extLst>
          </p:cNvPr>
          <p:cNvSpPr txBox="1">
            <a:spLocks/>
          </p:cNvSpPr>
          <p:nvPr/>
        </p:nvSpPr>
        <p:spPr>
          <a:xfrm>
            <a:off x="841247" y="978619"/>
            <a:ext cx="3410712"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2800" dirty="0"/>
              <a:t>III </a:t>
            </a:r>
            <a:r>
              <a:rPr lang="en-US" sz="2800" dirty="0" err="1"/>
              <a:t>Worktec</a:t>
            </a:r>
            <a:r>
              <a:rPr lang="en-US" sz="2800" dirty="0"/>
              <a:t> de </a:t>
            </a:r>
            <a:r>
              <a:rPr lang="en-US" sz="2800" dirty="0" err="1"/>
              <a:t>Tecnologia</a:t>
            </a:r>
            <a:r>
              <a:rPr lang="en-US" sz="2800" dirty="0"/>
              <a:t> </a:t>
            </a:r>
            <a:r>
              <a:rPr lang="en-US" sz="2800" dirty="0" err="1"/>
              <a:t>em</a:t>
            </a:r>
            <a:r>
              <a:rPr lang="en-US" sz="2800" dirty="0"/>
              <a:t> ADS</a:t>
            </a:r>
          </a:p>
        </p:txBody>
      </p:sp>
      <p:sp>
        <p:nvSpPr>
          <p:cNvPr id="99" name="Rectangle 89">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0" name="Rectangle 91">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E9CF98AE-EE8D-4412-9A11-ED0D334EFF79}"/>
              </a:ext>
            </a:extLst>
          </p:cNvPr>
          <p:cNvSpPr txBox="1"/>
          <p:nvPr/>
        </p:nvSpPr>
        <p:spPr>
          <a:xfrm>
            <a:off x="841247" y="2359152"/>
            <a:ext cx="3410712" cy="3425043"/>
          </a:xfrm>
          <a:prstGeom prst="rect">
            <a:avLst/>
          </a:prstGeom>
        </p:spPr>
        <p:txBody>
          <a:bodyPr vert="horz" lIns="91440" tIns="45720" rIns="91440" bIns="45720" rtlCol="0">
            <a:normAutofit/>
          </a:bodyPr>
          <a:lstStyle/>
          <a:p>
            <a:pPr indent="-228600" defTabSz="914400">
              <a:lnSpc>
                <a:spcPct val="90000"/>
              </a:lnSpc>
              <a:spcAft>
                <a:spcPts val="1000"/>
              </a:spcAft>
              <a:buFont typeface="Arial" panose="020B0604020202020204" pitchFamily="34" charset="0"/>
              <a:buChar char="•"/>
            </a:pPr>
            <a:r>
              <a:rPr lang="en-US" sz="1700" dirty="0" err="1"/>
              <a:t>Cadastro</a:t>
            </a:r>
            <a:r>
              <a:rPr lang="en-US" sz="1700" dirty="0"/>
              <a:t> de novo Device</a:t>
            </a:r>
            <a:endParaRPr lang="en-US" sz="1700" dirty="0">
              <a:effectLst/>
            </a:endParaRPr>
          </a:p>
          <a:p>
            <a:pPr defTabSz="914400">
              <a:lnSpc>
                <a:spcPct val="90000"/>
              </a:lnSpc>
            </a:pPr>
            <a:endParaRPr lang="en-US" sz="1700" dirty="0"/>
          </a:p>
        </p:txBody>
      </p:sp>
      <p:pic>
        <p:nvPicPr>
          <p:cNvPr id="70" name="Imagem 69">
            <a:extLst>
              <a:ext uri="{FF2B5EF4-FFF2-40B4-BE49-F238E27FC236}">
                <a16:creationId xmlns:a16="http://schemas.microsoft.com/office/drawing/2014/main" id="{B50A4177-F0B2-444C-98CD-03C6C1BAEBB9}"/>
              </a:ext>
            </a:extLst>
          </p:cNvPr>
          <p:cNvPicPr>
            <a:picLocks noChangeAspect="1"/>
          </p:cNvPicPr>
          <p:nvPr/>
        </p:nvPicPr>
        <p:blipFill>
          <a:blip r:embed="rId2">
            <a:extLst>
              <a:ext uri="{28A0092B-C50C-407E-A947-70E740481C1C}">
                <a14:useLocalDpi xmlns:a14="http://schemas.microsoft.com/office/drawing/2010/main" val="0"/>
              </a:ext>
            </a:extLst>
          </a:blip>
          <a:srcRect l="772" r="772"/>
          <a:stretch/>
        </p:blipFill>
        <p:spPr>
          <a:xfrm>
            <a:off x="5124450" y="634382"/>
            <a:ext cx="6657213" cy="5495162"/>
          </a:xfrm>
          <a:prstGeom prst="rect">
            <a:avLst/>
          </a:prstGeom>
        </p:spPr>
      </p:pic>
      <p:pic>
        <p:nvPicPr>
          <p:cNvPr id="9" name="Imagem 2">
            <a:extLst>
              <a:ext uri="{FF2B5EF4-FFF2-40B4-BE49-F238E27FC236}">
                <a16:creationId xmlns:a16="http://schemas.microsoft.com/office/drawing/2014/main" id="{FC1A6D47-91B4-4121-84CE-A9EE8B71D6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724" y="6244070"/>
            <a:ext cx="1095045" cy="499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5546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85">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8" name="Rectangle 87">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ítulo 1">
            <a:extLst>
              <a:ext uri="{FF2B5EF4-FFF2-40B4-BE49-F238E27FC236}">
                <a16:creationId xmlns:a16="http://schemas.microsoft.com/office/drawing/2014/main" id="{698358A4-45DF-40B7-9CA0-AE7C7A358ECC}"/>
              </a:ext>
            </a:extLst>
          </p:cNvPr>
          <p:cNvSpPr txBox="1">
            <a:spLocks/>
          </p:cNvSpPr>
          <p:nvPr/>
        </p:nvSpPr>
        <p:spPr>
          <a:xfrm>
            <a:off x="841247" y="978619"/>
            <a:ext cx="3410712"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2800" dirty="0"/>
              <a:t>III </a:t>
            </a:r>
            <a:r>
              <a:rPr lang="en-US" sz="2800" dirty="0" err="1"/>
              <a:t>Worktec</a:t>
            </a:r>
            <a:r>
              <a:rPr lang="en-US" sz="2800" dirty="0"/>
              <a:t> de </a:t>
            </a:r>
            <a:r>
              <a:rPr lang="en-US" sz="2800" dirty="0" err="1"/>
              <a:t>Tecnologia</a:t>
            </a:r>
            <a:r>
              <a:rPr lang="en-US" sz="2800" dirty="0"/>
              <a:t> </a:t>
            </a:r>
            <a:r>
              <a:rPr lang="en-US" sz="2800" dirty="0" err="1"/>
              <a:t>em</a:t>
            </a:r>
            <a:r>
              <a:rPr lang="en-US" sz="2800" dirty="0"/>
              <a:t> ADS</a:t>
            </a:r>
          </a:p>
        </p:txBody>
      </p:sp>
      <p:sp>
        <p:nvSpPr>
          <p:cNvPr id="99" name="Rectangle 89">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0" name="Rectangle 91">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E9CF98AE-EE8D-4412-9A11-ED0D334EFF79}"/>
              </a:ext>
            </a:extLst>
          </p:cNvPr>
          <p:cNvSpPr txBox="1"/>
          <p:nvPr/>
        </p:nvSpPr>
        <p:spPr>
          <a:xfrm>
            <a:off x="841247" y="2359152"/>
            <a:ext cx="3410712" cy="3425043"/>
          </a:xfrm>
          <a:prstGeom prst="rect">
            <a:avLst/>
          </a:prstGeom>
        </p:spPr>
        <p:txBody>
          <a:bodyPr vert="horz" lIns="91440" tIns="45720" rIns="91440" bIns="45720" rtlCol="0">
            <a:normAutofit/>
          </a:bodyPr>
          <a:lstStyle/>
          <a:p>
            <a:pPr indent="-228600" defTabSz="914400">
              <a:lnSpc>
                <a:spcPct val="90000"/>
              </a:lnSpc>
              <a:spcAft>
                <a:spcPts val="1000"/>
              </a:spcAft>
              <a:buFont typeface="Arial" panose="020B0604020202020204" pitchFamily="34" charset="0"/>
              <a:buChar char="•"/>
            </a:pPr>
            <a:r>
              <a:rPr lang="en-US" sz="1700" dirty="0" err="1"/>
              <a:t>Cadastro</a:t>
            </a:r>
            <a:r>
              <a:rPr lang="en-US" sz="1700" dirty="0"/>
              <a:t> de novo Sensor</a:t>
            </a:r>
            <a:endParaRPr lang="en-US" sz="1700" dirty="0">
              <a:effectLst/>
            </a:endParaRPr>
          </a:p>
        </p:txBody>
      </p:sp>
      <p:pic>
        <p:nvPicPr>
          <p:cNvPr id="70" name="Imagem 69">
            <a:extLst>
              <a:ext uri="{FF2B5EF4-FFF2-40B4-BE49-F238E27FC236}">
                <a16:creationId xmlns:a16="http://schemas.microsoft.com/office/drawing/2014/main" id="{B50A4177-F0B2-444C-98CD-03C6C1BAEBB9}"/>
              </a:ext>
            </a:extLst>
          </p:cNvPr>
          <p:cNvPicPr>
            <a:picLocks noChangeAspect="1"/>
          </p:cNvPicPr>
          <p:nvPr/>
        </p:nvPicPr>
        <p:blipFill>
          <a:blip r:embed="rId2">
            <a:extLst>
              <a:ext uri="{28A0092B-C50C-407E-A947-70E740481C1C}">
                <a14:useLocalDpi xmlns:a14="http://schemas.microsoft.com/office/drawing/2010/main" val="0"/>
              </a:ext>
            </a:extLst>
          </a:blip>
          <a:srcRect l="1190" r="1190"/>
          <a:stretch/>
        </p:blipFill>
        <p:spPr>
          <a:xfrm>
            <a:off x="5124450" y="634382"/>
            <a:ext cx="6657213" cy="5495162"/>
          </a:xfrm>
          <a:prstGeom prst="rect">
            <a:avLst/>
          </a:prstGeom>
        </p:spPr>
      </p:pic>
      <p:pic>
        <p:nvPicPr>
          <p:cNvPr id="9" name="Imagem 2">
            <a:extLst>
              <a:ext uri="{FF2B5EF4-FFF2-40B4-BE49-F238E27FC236}">
                <a16:creationId xmlns:a16="http://schemas.microsoft.com/office/drawing/2014/main" id="{2B595D33-4D07-4752-89FE-305A0D599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724" y="6281570"/>
            <a:ext cx="1095045" cy="499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733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3AF7BF-D5A8-4F26-811E-F3A98F81D153}"/>
              </a:ext>
            </a:extLst>
          </p:cNvPr>
          <p:cNvSpPr>
            <a:spLocks noGrp="1"/>
          </p:cNvSpPr>
          <p:nvPr>
            <p:ph type="title"/>
          </p:nvPr>
        </p:nvSpPr>
        <p:spPr/>
        <p:txBody>
          <a:bodyPr/>
          <a:lstStyle/>
          <a:p>
            <a:pPr algn="ctr"/>
            <a:r>
              <a:rPr lang="pt-BR" b="1" dirty="0"/>
              <a:t>REQUISITOS NÃO FUNCIONAIS</a:t>
            </a:r>
          </a:p>
        </p:txBody>
      </p:sp>
      <p:pic>
        <p:nvPicPr>
          <p:cNvPr id="4" name="Imagem 3">
            <a:extLst>
              <a:ext uri="{FF2B5EF4-FFF2-40B4-BE49-F238E27FC236}">
                <a16:creationId xmlns:a16="http://schemas.microsoft.com/office/drawing/2014/main" id="{18BF113D-B992-4A0F-89BB-E005D9E0202A}"/>
              </a:ext>
            </a:extLst>
          </p:cNvPr>
          <p:cNvPicPr>
            <a:picLocks noChangeAspect="1"/>
          </p:cNvPicPr>
          <p:nvPr/>
        </p:nvPicPr>
        <p:blipFill>
          <a:blip r:embed="rId2"/>
          <a:stretch>
            <a:fillRect/>
          </a:stretch>
        </p:blipFill>
        <p:spPr>
          <a:xfrm>
            <a:off x="446886" y="4339925"/>
            <a:ext cx="11298227" cy="2152950"/>
          </a:xfrm>
          <a:prstGeom prst="rect">
            <a:avLst/>
          </a:prstGeom>
        </p:spPr>
      </p:pic>
      <p:sp>
        <p:nvSpPr>
          <p:cNvPr id="3" name="CaixaDeTexto 2">
            <a:extLst>
              <a:ext uri="{FF2B5EF4-FFF2-40B4-BE49-F238E27FC236}">
                <a16:creationId xmlns:a16="http://schemas.microsoft.com/office/drawing/2014/main" id="{C2FC495A-EB56-4775-882D-3FE558ABDD74}"/>
              </a:ext>
            </a:extLst>
          </p:cNvPr>
          <p:cNvSpPr txBox="1"/>
          <p:nvPr/>
        </p:nvSpPr>
        <p:spPr>
          <a:xfrm>
            <a:off x="446887" y="2098765"/>
            <a:ext cx="11298226" cy="1746119"/>
          </a:xfrm>
          <a:prstGeom prst="rect">
            <a:avLst/>
          </a:prstGeom>
          <a:noFill/>
        </p:spPr>
        <p:txBody>
          <a:bodyPr wrap="square" rtlCol="0">
            <a:spAutoFit/>
          </a:bodyPr>
          <a:lstStyle/>
          <a:p>
            <a:pPr lvl="0" algn="just" fontAlgn="auto">
              <a:lnSpc>
                <a:spcPct val="115000"/>
              </a:lnSpc>
              <a:spcAft>
                <a:spcPts val="800"/>
              </a:spcAft>
              <a:buSzPts val="1000"/>
            </a:pPr>
            <a:r>
              <a:rPr lang="pt-BR" sz="1800" b="1" kern="150" dirty="0">
                <a:effectLst/>
                <a:latin typeface="Times New Roman" panose="02020603050405020304" pitchFamily="18" charset="0"/>
                <a:ea typeface="Bitstream Vera Sans"/>
                <a:cs typeface="Lucidasans"/>
              </a:rPr>
              <a:t>RNF 1 - Usabilidade</a:t>
            </a:r>
            <a:r>
              <a:rPr lang="pt-BR" sz="1800" kern="150" dirty="0">
                <a:effectLst/>
                <a:latin typeface="Times New Roman" panose="02020603050405020304" pitchFamily="18" charset="0"/>
                <a:ea typeface="Bitstream Vera Sans"/>
                <a:cs typeface="Lucidasans"/>
              </a:rPr>
              <a:t> – A página Web deve ser de fácil navegação.</a:t>
            </a:r>
            <a:endParaRPr lang="pt-BR" sz="1800" kern="150" dirty="0">
              <a:effectLst/>
              <a:latin typeface="Bitstream Vera Serif"/>
              <a:ea typeface="Bitstream Vera Sans"/>
              <a:cs typeface="Lucidasans"/>
            </a:endParaRPr>
          </a:p>
          <a:p>
            <a:pPr lvl="0" algn="just" fontAlgn="auto">
              <a:lnSpc>
                <a:spcPct val="115000"/>
              </a:lnSpc>
              <a:buSzPts val="1000"/>
            </a:pPr>
            <a:r>
              <a:rPr lang="pt-BR" sz="1800" b="1" kern="150" dirty="0">
                <a:effectLst/>
                <a:latin typeface="Times New Roman" panose="02020603050405020304" pitchFamily="18" charset="0"/>
                <a:ea typeface="Bitstream Vera Sans"/>
                <a:cs typeface="Lucidasans"/>
              </a:rPr>
              <a:t>RNF 2 - Usabilidade </a:t>
            </a:r>
            <a:r>
              <a:rPr lang="pt-BR" sz="1800" kern="150" dirty="0">
                <a:effectLst/>
                <a:latin typeface="Times New Roman" panose="02020603050405020304" pitchFamily="18" charset="0"/>
                <a:ea typeface="Bitstream Vera Sans"/>
                <a:cs typeface="Lucidasans"/>
              </a:rPr>
              <a:t>– A página Web deve ser responsiva, adaptando sua interface ao dispositivo do usuário.</a:t>
            </a:r>
            <a:endParaRPr lang="pt-BR" sz="1800" kern="150" dirty="0">
              <a:effectLst/>
              <a:latin typeface="Bitstream Vera Serif"/>
              <a:ea typeface="Bitstream Vera Sans"/>
              <a:cs typeface="Lucidasans"/>
            </a:endParaRPr>
          </a:p>
          <a:p>
            <a:pPr lvl="0" algn="just" fontAlgn="auto">
              <a:lnSpc>
                <a:spcPct val="115000"/>
              </a:lnSpc>
              <a:buSzPts val="1000"/>
            </a:pPr>
            <a:r>
              <a:rPr lang="pt-BR" sz="1800" b="1" kern="150" dirty="0">
                <a:effectLst/>
                <a:latin typeface="Times New Roman" panose="02020603050405020304" pitchFamily="18" charset="0"/>
                <a:ea typeface="Bitstream Vera Sans"/>
                <a:cs typeface="Lucidasans"/>
              </a:rPr>
              <a:t>RNF 3 - Segurança</a:t>
            </a:r>
            <a:r>
              <a:rPr lang="pt-BR" sz="1800" kern="150" dirty="0">
                <a:effectLst/>
                <a:latin typeface="Times New Roman" panose="02020603050405020304" pitchFamily="18" charset="0"/>
                <a:ea typeface="Bitstream Vera Sans"/>
                <a:cs typeface="Lucidasans"/>
              </a:rPr>
              <a:t> – A aplicação deve implementar a autenticação utilizando um Token temporário para cada acesso do usuário. O tempo de renovação do Token deve ser de 2 horas. </a:t>
            </a:r>
            <a:endParaRPr lang="pt-BR" sz="1800" kern="150" dirty="0">
              <a:effectLst/>
              <a:latin typeface="Bitstream Vera Serif"/>
              <a:ea typeface="Bitstream Vera Sans"/>
              <a:cs typeface="Lucidasans"/>
            </a:endParaRPr>
          </a:p>
          <a:p>
            <a:r>
              <a:rPr lang="pt-BR" sz="1800" b="1" kern="150" dirty="0">
                <a:effectLst/>
                <a:latin typeface="Times New Roman" panose="02020603050405020304" pitchFamily="18" charset="0"/>
                <a:ea typeface="Bitstream Vera Sans"/>
                <a:cs typeface="Lucidasans"/>
              </a:rPr>
              <a:t>RNF 4  - </a:t>
            </a:r>
            <a:r>
              <a:rPr lang="pt-BR" sz="1800" b="1" kern="150" dirty="0">
                <a:effectLst/>
                <a:latin typeface="Times New Roman" panose="02020603050405020304" pitchFamily="18" charset="0"/>
                <a:ea typeface="Bitstream Vera Sans"/>
              </a:rPr>
              <a:t>Segurança </a:t>
            </a:r>
            <a:r>
              <a:rPr lang="pt-BR" sz="1800" kern="150" dirty="0">
                <a:effectLst/>
                <a:latin typeface="Times New Roman" panose="02020603050405020304" pitchFamily="18" charset="0"/>
                <a:ea typeface="Bitstream Vera Sans"/>
              </a:rPr>
              <a:t>–</a:t>
            </a:r>
            <a:r>
              <a:rPr lang="pt-BR" sz="1800" kern="150" dirty="0">
                <a:effectLst/>
                <a:latin typeface="Bitstream Vera Serif"/>
                <a:ea typeface="Bitstream Vera Sans"/>
                <a:cs typeface="Lucidasans"/>
              </a:rPr>
              <a:t> Todas as senhas salvas no banco de dados devem estar criptografadas</a:t>
            </a:r>
            <a:endParaRPr lang="pt-BR" dirty="0"/>
          </a:p>
        </p:txBody>
      </p:sp>
      <p:pic>
        <p:nvPicPr>
          <p:cNvPr id="5" name="Imagem 2">
            <a:extLst>
              <a:ext uri="{FF2B5EF4-FFF2-40B4-BE49-F238E27FC236}">
                <a16:creationId xmlns:a16="http://schemas.microsoft.com/office/drawing/2014/main" id="{CC68C37D-61BD-41CD-AA25-A28FB13B9C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677" y="115423"/>
            <a:ext cx="1095045" cy="499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8042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F7563733-C52F-4958-B114-45BADA9C8721}"/>
              </a:ext>
            </a:extLst>
          </p:cNvPr>
          <p:cNvSpPr txBox="1">
            <a:spLocks/>
          </p:cNvSpPr>
          <p:nvPr/>
        </p:nvSpPr>
        <p:spPr>
          <a:xfrm>
            <a:off x="1587794" y="22865"/>
            <a:ext cx="9016409" cy="9803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spcAft>
                <a:spcPts val="600"/>
              </a:spcAft>
            </a:pPr>
            <a:r>
              <a:rPr lang="en-US" sz="3200" dirty="0">
                <a:solidFill>
                  <a:schemeClr val="tx1">
                    <a:alpha val="60000"/>
                  </a:schemeClr>
                </a:solidFill>
              </a:rPr>
              <a:t>III </a:t>
            </a:r>
            <a:r>
              <a:rPr lang="en-US" sz="3200" dirty="0" err="1">
                <a:solidFill>
                  <a:schemeClr val="tx1">
                    <a:alpha val="60000"/>
                  </a:schemeClr>
                </a:solidFill>
              </a:rPr>
              <a:t>Worktec</a:t>
            </a:r>
            <a:r>
              <a:rPr lang="en-US" sz="3200" dirty="0">
                <a:solidFill>
                  <a:schemeClr val="tx1">
                    <a:alpha val="60000"/>
                  </a:schemeClr>
                </a:solidFill>
              </a:rPr>
              <a:t> de </a:t>
            </a:r>
            <a:r>
              <a:rPr lang="en-US" sz="3200" dirty="0" err="1">
                <a:solidFill>
                  <a:schemeClr val="tx1">
                    <a:alpha val="60000"/>
                  </a:schemeClr>
                </a:solidFill>
              </a:rPr>
              <a:t>Tecnologia</a:t>
            </a:r>
            <a:r>
              <a:rPr lang="en-US" sz="3200" dirty="0">
                <a:solidFill>
                  <a:schemeClr val="tx1">
                    <a:alpha val="60000"/>
                  </a:schemeClr>
                </a:solidFill>
              </a:rPr>
              <a:t> </a:t>
            </a:r>
            <a:r>
              <a:rPr lang="en-US" sz="3200" dirty="0" err="1">
                <a:solidFill>
                  <a:schemeClr val="tx1">
                    <a:alpha val="60000"/>
                  </a:schemeClr>
                </a:solidFill>
              </a:rPr>
              <a:t>em</a:t>
            </a:r>
            <a:r>
              <a:rPr lang="en-US" sz="3200" dirty="0">
                <a:solidFill>
                  <a:schemeClr val="tx1">
                    <a:alpha val="60000"/>
                  </a:schemeClr>
                </a:solidFill>
              </a:rPr>
              <a:t> ADS</a:t>
            </a:r>
          </a:p>
        </p:txBody>
      </p:sp>
      <p:pic>
        <p:nvPicPr>
          <p:cNvPr id="6" name="Imagem 5">
            <a:extLst>
              <a:ext uri="{FF2B5EF4-FFF2-40B4-BE49-F238E27FC236}">
                <a16:creationId xmlns:a16="http://schemas.microsoft.com/office/drawing/2014/main" id="{3AD39806-D42C-4F69-B97B-2CE926448191}"/>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254209" y="2138060"/>
            <a:ext cx="6170976" cy="3583462"/>
          </a:xfrm>
          <a:prstGeom prst="rect">
            <a:avLst/>
          </a:prstGeom>
          <a:noFill/>
        </p:spPr>
      </p:pic>
      <p:pic>
        <p:nvPicPr>
          <p:cNvPr id="12" name="Imagem 11">
            <a:extLst>
              <a:ext uri="{FF2B5EF4-FFF2-40B4-BE49-F238E27FC236}">
                <a16:creationId xmlns:a16="http://schemas.microsoft.com/office/drawing/2014/main" id="{EE84E028-4560-4E02-8476-254E8F535FAD}"/>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7010400" y="2138060"/>
            <a:ext cx="2103220" cy="3583462"/>
          </a:xfrm>
          <a:prstGeom prst="rect">
            <a:avLst/>
          </a:prstGeom>
          <a:noFill/>
        </p:spPr>
      </p:pic>
      <p:sp>
        <p:nvSpPr>
          <p:cNvPr id="7" name="Espaço Reservado para Conteúdo 6">
            <a:extLst>
              <a:ext uri="{FF2B5EF4-FFF2-40B4-BE49-F238E27FC236}">
                <a16:creationId xmlns:a16="http://schemas.microsoft.com/office/drawing/2014/main" id="{1A6D4F03-166B-4693-8457-61E8E1036E29}"/>
              </a:ext>
            </a:extLst>
          </p:cNvPr>
          <p:cNvSpPr>
            <a:spLocks noGrp="1"/>
          </p:cNvSpPr>
          <p:nvPr>
            <p:ph idx="1"/>
          </p:nvPr>
        </p:nvSpPr>
        <p:spPr>
          <a:xfrm>
            <a:off x="1757913" y="743713"/>
            <a:ext cx="8676169" cy="419997"/>
          </a:xfrm>
        </p:spPr>
        <p:txBody>
          <a:bodyPr vert="horz" lIns="91440" tIns="45720" rIns="91440" bIns="45720" rtlCol="0" anchor="t">
            <a:normAutofit/>
          </a:bodyPr>
          <a:lstStyle/>
          <a:p>
            <a:pPr algn="ctr"/>
            <a:r>
              <a:rPr lang="en-US" sz="2000" dirty="0"/>
              <a:t>Coleta dos dados</a:t>
            </a:r>
          </a:p>
          <a:p>
            <a:pPr algn="ctr"/>
            <a:endParaRPr lang="en-US" sz="2000" dirty="0">
              <a:solidFill>
                <a:schemeClr val="bg1"/>
              </a:solidFill>
            </a:endParaRPr>
          </a:p>
        </p:txBody>
      </p:sp>
      <p:pic>
        <p:nvPicPr>
          <p:cNvPr id="8" name="Imagem 2">
            <a:extLst>
              <a:ext uri="{FF2B5EF4-FFF2-40B4-BE49-F238E27FC236}">
                <a16:creationId xmlns:a16="http://schemas.microsoft.com/office/drawing/2014/main" id="{6B8ECDC6-7598-4E51-BBD3-7C33B370E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208" y="6358596"/>
            <a:ext cx="1095045" cy="499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aixaDeTexto 1">
            <a:extLst>
              <a:ext uri="{FF2B5EF4-FFF2-40B4-BE49-F238E27FC236}">
                <a16:creationId xmlns:a16="http://schemas.microsoft.com/office/drawing/2014/main" id="{1571B67E-859C-4919-B97D-FED1F1266C80}"/>
              </a:ext>
            </a:extLst>
          </p:cNvPr>
          <p:cNvSpPr txBox="1"/>
          <p:nvPr/>
        </p:nvSpPr>
        <p:spPr>
          <a:xfrm>
            <a:off x="2039244" y="5877477"/>
            <a:ext cx="2600905" cy="953081"/>
          </a:xfrm>
          <a:prstGeom prst="rect">
            <a:avLst/>
          </a:prstGeom>
          <a:noFill/>
        </p:spPr>
        <p:txBody>
          <a:bodyPr wrap="square" rtlCol="0">
            <a:spAutoFit/>
          </a:bodyPr>
          <a:lstStyle/>
          <a:p>
            <a:pPr algn="ctr">
              <a:lnSpc>
                <a:spcPct val="115000"/>
              </a:lnSpc>
            </a:pPr>
            <a:r>
              <a:rPr lang="pt-BR" sz="1200" dirty="0">
                <a:effectLst/>
                <a:latin typeface="Times New Roman" panose="02020603050405020304" pitchFamily="18" charset="0"/>
                <a:ea typeface="Calibri" panose="020F0502020204030204" pitchFamily="34" charset="0"/>
              </a:rPr>
              <a:t>Imagem da execução do experimento</a:t>
            </a:r>
            <a:endParaRPr lang="pt-BR" sz="1200" dirty="0">
              <a:effectLst/>
              <a:latin typeface="Arial" panose="020B0604020202020204" pitchFamily="34" charset="0"/>
              <a:ea typeface="Calibri" panose="020F0502020204030204" pitchFamily="34" charset="0"/>
            </a:endParaRPr>
          </a:p>
          <a:p>
            <a:pPr algn="ctr">
              <a:lnSpc>
                <a:spcPct val="115000"/>
              </a:lnSpc>
              <a:spcAft>
                <a:spcPts val="1000"/>
              </a:spcAft>
            </a:pPr>
            <a:r>
              <a:rPr lang="pt-BR" sz="1200" dirty="0">
                <a:effectLst/>
                <a:latin typeface="Times New Roman" panose="02020603050405020304" pitchFamily="18" charset="0"/>
                <a:ea typeface="Calibri" panose="020F0502020204030204" pitchFamily="34" charset="0"/>
              </a:rPr>
              <a:t>Fonte: Autoria Própria</a:t>
            </a:r>
            <a:endParaRPr lang="pt-BR" sz="1200" dirty="0">
              <a:effectLst/>
              <a:latin typeface="Calibri" panose="020F0502020204030204" pitchFamily="34" charset="0"/>
              <a:ea typeface="Calibri" panose="020F0502020204030204" pitchFamily="34" charset="0"/>
            </a:endParaRPr>
          </a:p>
          <a:p>
            <a:endParaRPr lang="pt-BR" sz="2000" dirty="0"/>
          </a:p>
        </p:txBody>
      </p:sp>
      <p:sp>
        <p:nvSpPr>
          <p:cNvPr id="15" name="CaixaDeTexto 14">
            <a:extLst>
              <a:ext uri="{FF2B5EF4-FFF2-40B4-BE49-F238E27FC236}">
                <a16:creationId xmlns:a16="http://schemas.microsoft.com/office/drawing/2014/main" id="{A9DEF37E-DE13-4AE0-894C-9F2972C1DD28}"/>
              </a:ext>
            </a:extLst>
          </p:cNvPr>
          <p:cNvSpPr txBox="1"/>
          <p:nvPr/>
        </p:nvSpPr>
        <p:spPr>
          <a:xfrm>
            <a:off x="7010400" y="5882054"/>
            <a:ext cx="2103220" cy="1201098"/>
          </a:xfrm>
          <a:prstGeom prst="rect">
            <a:avLst/>
          </a:prstGeom>
          <a:noFill/>
        </p:spPr>
        <p:txBody>
          <a:bodyPr wrap="square" rtlCol="0">
            <a:spAutoFit/>
          </a:bodyPr>
          <a:lstStyle/>
          <a:p>
            <a:pPr algn="ctr">
              <a:lnSpc>
                <a:spcPct val="115000"/>
              </a:lnSpc>
            </a:pPr>
            <a:r>
              <a:rPr lang="pt-BR" sz="1200" dirty="0">
                <a:effectLst/>
                <a:latin typeface="Times New Roman" panose="02020603050405020304" pitchFamily="18" charset="0"/>
                <a:ea typeface="Calibri" panose="020F0502020204030204" pitchFamily="34" charset="0"/>
              </a:rPr>
              <a:t>XXXXXXX</a:t>
            </a:r>
          </a:p>
          <a:p>
            <a:pPr algn="ctr">
              <a:lnSpc>
                <a:spcPct val="115000"/>
              </a:lnSpc>
            </a:pPr>
            <a:r>
              <a:rPr lang="pt-BR" sz="1200" dirty="0">
                <a:effectLst/>
                <a:latin typeface="Times New Roman" panose="02020603050405020304" pitchFamily="18" charset="0"/>
                <a:ea typeface="Calibri" panose="020F0502020204030204" pitchFamily="34" charset="0"/>
              </a:rPr>
              <a:t>Fonte: Autoria Própria</a:t>
            </a:r>
            <a:endParaRPr lang="pt-BR" sz="1200" dirty="0">
              <a:effectLst/>
              <a:latin typeface="Calibri" panose="020F0502020204030204" pitchFamily="34" charset="0"/>
              <a:ea typeface="Calibri" panose="020F0502020204030204" pitchFamily="34" charset="0"/>
            </a:endParaRPr>
          </a:p>
          <a:p>
            <a:pPr algn="ctr">
              <a:lnSpc>
                <a:spcPct val="115000"/>
              </a:lnSpc>
            </a:pPr>
            <a:endParaRPr lang="pt-BR" sz="1200" dirty="0">
              <a:effectLst/>
              <a:latin typeface="Times New Roman" panose="02020603050405020304" pitchFamily="18" charset="0"/>
              <a:ea typeface="Calibri" panose="020F0502020204030204" pitchFamily="34" charset="0"/>
            </a:endParaRPr>
          </a:p>
          <a:p>
            <a:pPr algn="ctr">
              <a:lnSpc>
                <a:spcPct val="115000"/>
              </a:lnSpc>
            </a:pPr>
            <a:endParaRPr lang="pt-BR" sz="1100" dirty="0">
              <a:solidFill>
                <a:schemeClr val="bg1"/>
              </a:solidFill>
              <a:effectLst/>
              <a:latin typeface="Calibri" panose="020F0502020204030204" pitchFamily="34" charset="0"/>
              <a:ea typeface="Calibri" panose="020F0502020204030204" pitchFamily="34" charset="0"/>
            </a:endParaRPr>
          </a:p>
          <a:p>
            <a:endParaRPr lang="pt-BR" dirty="0"/>
          </a:p>
        </p:txBody>
      </p:sp>
      <p:pic>
        <p:nvPicPr>
          <p:cNvPr id="13" name="Imagem 12">
            <a:extLst>
              <a:ext uri="{FF2B5EF4-FFF2-40B4-BE49-F238E27FC236}">
                <a16:creationId xmlns:a16="http://schemas.microsoft.com/office/drawing/2014/main" id="{336206EC-7D6C-4B84-A6F4-AAE15310C884}"/>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9742596" y="2138060"/>
            <a:ext cx="2015697" cy="3583462"/>
          </a:xfrm>
          <a:prstGeom prst="rect">
            <a:avLst/>
          </a:prstGeom>
          <a:noFill/>
        </p:spPr>
      </p:pic>
      <p:sp>
        <p:nvSpPr>
          <p:cNvPr id="17" name="CaixaDeTexto 16">
            <a:extLst>
              <a:ext uri="{FF2B5EF4-FFF2-40B4-BE49-F238E27FC236}">
                <a16:creationId xmlns:a16="http://schemas.microsoft.com/office/drawing/2014/main" id="{2F66AF22-7FD4-4732-968D-9F75BAB39531}"/>
              </a:ext>
            </a:extLst>
          </p:cNvPr>
          <p:cNvSpPr txBox="1"/>
          <p:nvPr/>
        </p:nvSpPr>
        <p:spPr>
          <a:xfrm>
            <a:off x="9629494" y="5882054"/>
            <a:ext cx="2103220" cy="1201098"/>
          </a:xfrm>
          <a:prstGeom prst="rect">
            <a:avLst/>
          </a:prstGeom>
          <a:noFill/>
        </p:spPr>
        <p:txBody>
          <a:bodyPr wrap="square" rtlCol="0">
            <a:spAutoFit/>
          </a:bodyPr>
          <a:lstStyle/>
          <a:p>
            <a:pPr algn="ctr">
              <a:lnSpc>
                <a:spcPct val="115000"/>
              </a:lnSpc>
            </a:pPr>
            <a:r>
              <a:rPr lang="pt-BR" sz="1200" dirty="0">
                <a:latin typeface="Times New Roman" panose="02020603050405020304" pitchFamily="18" charset="0"/>
                <a:ea typeface="Calibri" panose="020F0502020204030204" pitchFamily="34" charset="0"/>
              </a:rPr>
              <a:t>XXXXXXX</a:t>
            </a:r>
            <a:endParaRPr lang="pt-BR" sz="1200" dirty="0">
              <a:effectLst/>
              <a:latin typeface="Times New Roman" panose="02020603050405020304" pitchFamily="18" charset="0"/>
              <a:ea typeface="Calibri" panose="020F0502020204030204" pitchFamily="34" charset="0"/>
            </a:endParaRPr>
          </a:p>
          <a:p>
            <a:pPr algn="ctr">
              <a:lnSpc>
                <a:spcPct val="115000"/>
              </a:lnSpc>
            </a:pPr>
            <a:r>
              <a:rPr lang="pt-BR" sz="1200" dirty="0">
                <a:effectLst/>
                <a:latin typeface="Times New Roman" panose="02020603050405020304" pitchFamily="18" charset="0"/>
                <a:ea typeface="Calibri" panose="020F0502020204030204" pitchFamily="34" charset="0"/>
              </a:rPr>
              <a:t>Fonte: Autoria Própria</a:t>
            </a:r>
            <a:endParaRPr lang="pt-BR" sz="1200" dirty="0">
              <a:effectLst/>
              <a:latin typeface="Calibri" panose="020F0502020204030204" pitchFamily="34" charset="0"/>
              <a:ea typeface="Calibri" panose="020F0502020204030204" pitchFamily="34" charset="0"/>
            </a:endParaRPr>
          </a:p>
          <a:p>
            <a:pPr algn="ctr">
              <a:lnSpc>
                <a:spcPct val="115000"/>
              </a:lnSpc>
            </a:pPr>
            <a:endParaRPr lang="pt-BR" sz="1200" dirty="0">
              <a:effectLst/>
              <a:latin typeface="Times New Roman" panose="02020603050405020304" pitchFamily="18" charset="0"/>
              <a:ea typeface="Calibri" panose="020F0502020204030204" pitchFamily="34" charset="0"/>
            </a:endParaRPr>
          </a:p>
          <a:p>
            <a:pPr algn="ctr">
              <a:lnSpc>
                <a:spcPct val="115000"/>
              </a:lnSpc>
            </a:pPr>
            <a:endParaRPr lang="pt-BR" sz="1100" dirty="0">
              <a:solidFill>
                <a:schemeClr val="bg1"/>
              </a:solidFill>
              <a:effectLst/>
              <a:latin typeface="Calibri" panose="020F0502020204030204" pitchFamily="34" charset="0"/>
              <a:ea typeface="Calibri" panose="020F0502020204030204" pitchFamily="34" charset="0"/>
            </a:endParaRPr>
          </a:p>
          <a:p>
            <a:endParaRPr lang="pt-BR" dirty="0"/>
          </a:p>
        </p:txBody>
      </p:sp>
    </p:spTree>
    <p:extLst>
      <p:ext uri="{BB962C8B-B14F-4D97-AF65-F5344CB8AC3E}">
        <p14:creationId xmlns:p14="http://schemas.microsoft.com/office/powerpoint/2010/main" val="1183549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432A58-A3DB-4F4D-9023-29FF16AA44B5}"/>
              </a:ext>
            </a:extLst>
          </p:cNvPr>
          <p:cNvSpPr>
            <a:spLocks noGrp="1"/>
          </p:cNvSpPr>
          <p:nvPr>
            <p:ph type="title"/>
          </p:nvPr>
        </p:nvSpPr>
        <p:spPr/>
        <p:txBody>
          <a:bodyPr>
            <a:normAutofit/>
          </a:bodyPr>
          <a:lstStyle/>
          <a:p>
            <a:pPr algn="ctr"/>
            <a:r>
              <a:rPr lang="pt-BR" dirty="0"/>
              <a:t>Análise de resultados</a:t>
            </a:r>
          </a:p>
        </p:txBody>
      </p:sp>
      <p:pic>
        <p:nvPicPr>
          <p:cNvPr id="1026" name="Imagem 1">
            <a:extLst>
              <a:ext uri="{FF2B5EF4-FFF2-40B4-BE49-F238E27FC236}">
                <a16:creationId xmlns:a16="http://schemas.microsoft.com/office/drawing/2014/main" id="{6034DE5C-C6FE-49FA-936D-262ABDF95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1" y="1690688"/>
            <a:ext cx="10515599" cy="489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Balão de Pensamento: Nuvem 3">
            <a:extLst>
              <a:ext uri="{FF2B5EF4-FFF2-40B4-BE49-F238E27FC236}">
                <a16:creationId xmlns:a16="http://schemas.microsoft.com/office/drawing/2014/main" id="{52BF3993-F190-49DA-A8A1-9E700CA88BF8}"/>
              </a:ext>
            </a:extLst>
          </p:cNvPr>
          <p:cNvSpPr/>
          <p:nvPr/>
        </p:nvSpPr>
        <p:spPr>
          <a:xfrm>
            <a:off x="6705600" y="115423"/>
            <a:ext cx="5486400" cy="346913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kern="100" dirty="0">
                <a:solidFill>
                  <a:srgbClr val="000000"/>
                </a:solidFill>
                <a:effectLst/>
                <a:ea typeface="Times New Roman" panose="02020603050405020304" pitchFamily="18" charset="0"/>
                <a:cs typeface="Times" panose="02020603050405020304" pitchFamily="18" charset="0"/>
              </a:rPr>
              <a:t>No Gráfico 1 estão apresentados os dados referentes à coleta de dados de umidade de solo em um período de quatro (4) dias, apresentando a variedade de umidade (%) que o solo possui ao longo do dia. </a:t>
            </a:r>
            <a:endParaRPr lang="pt-BR" kern="100" dirty="0">
              <a:solidFill>
                <a:srgbClr val="000000"/>
              </a:solidFill>
              <a:effectLst/>
              <a:ea typeface="Times New Roman" panose="02020603050405020304" pitchFamily="18" charset="0"/>
              <a:cs typeface="Times New Roman" panose="02020603050405020304" pitchFamily="18" charset="0"/>
            </a:endParaRPr>
          </a:p>
          <a:p>
            <a:pPr algn="ctr"/>
            <a:endParaRPr lang="pt-BR" dirty="0"/>
          </a:p>
        </p:txBody>
      </p:sp>
      <p:pic>
        <p:nvPicPr>
          <p:cNvPr id="13" name="Imagem 2">
            <a:extLst>
              <a:ext uri="{FF2B5EF4-FFF2-40B4-BE49-F238E27FC236}">
                <a16:creationId xmlns:a16="http://schemas.microsoft.com/office/drawing/2014/main" id="{BBEE87E1-A8DE-47A1-B793-8F1A9D485E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676" y="115423"/>
            <a:ext cx="1095045" cy="499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659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3CB18E5-9ED4-4E5B-A498-979618B6B000}"/>
              </a:ext>
            </a:extLst>
          </p:cNvPr>
          <p:cNvSpPr>
            <a:spLocks noGrp="1"/>
          </p:cNvSpPr>
          <p:nvPr>
            <p:ph type="title"/>
          </p:nvPr>
        </p:nvSpPr>
        <p:spPr>
          <a:xfrm>
            <a:off x="831850" y="1709739"/>
            <a:ext cx="10515600" cy="949055"/>
          </a:xfrm>
        </p:spPr>
        <p:txBody>
          <a:bodyPr>
            <a:normAutofit fontScale="90000"/>
          </a:bodyPr>
          <a:lstStyle/>
          <a:p>
            <a:pPr algn="ctr">
              <a:lnSpc>
                <a:spcPct val="115000"/>
              </a:lnSpc>
              <a:spcAft>
                <a:spcPts val="1000"/>
              </a:spcAft>
            </a:pPr>
            <a:r>
              <a:rPr lang="pt-BR" sz="2800" b="1" dirty="0">
                <a:ea typeface="Calibri" panose="020F0502020204030204" pitchFamily="34" charset="0"/>
                <a:cs typeface="Times New Roman" panose="02020603050405020304" pitchFamily="18" charset="0"/>
              </a:rPr>
              <a:t>DESENVOLVIMENTO DE UM SISTEMA RESPONSÁVEL POR GERENCIAR E VISUALIZAR OS DADOS COLETADOS POR MICROCONTROLADORES NO MONITORAMENTO DA UMIDADE DO SOLO</a:t>
            </a:r>
            <a:endParaRPr lang="pt-BR" sz="2800" dirty="0">
              <a:effectLst/>
              <a:ea typeface="Calibri" panose="020F0502020204030204" pitchFamily="34" charset="0"/>
              <a:cs typeface="Times New Roman" panose="02020603050405020304" pitchFamily="18" charset="0"/>
            </a:endParaRPr>
          </a:p>
        </p:txBody>
      </p:sp>
      <p:sp>
        <p:nvSpPr>
          <p:cNvPr id="5" name="Espaço Reservado para Texto 4">
            <a:extLst>
              <a:ext uri="{FF2B5EF4-FFF2-40B4-BE49-F238E27FC236}">
                <a16:creationId xmlns:a16="http://schemas.microsoft.com/office/drawing/2014/main" id="{00E55883-7CE3-4DFD-AAE1-F51D192A5930}"/>
              </a:ext>
            </a:extLst>
          </p:cNvPr>
          <p:cNvSpPr>
            <a:spLocks noGrp="1"/>
          </p:cNvSpPr>
          <p:nvPr>
            <p:ph type="body" idx="1"/>
          </p:nvPr>
        </p:nvSpPr>
        <p:spPr/>
        <p:txBody>
          <a:bodyPr>
            <a:normAutofit fontScale="92500" lnSpcReduction="20000"/>
          </a:bodyPr>
          <a:lstStyle/>
          <a:p>
            <a:r>
              <a:rPr lang="pt-BR" dirty="0"/>
              <a:t>Nome dos alunos : Ettore Leonardo Della Torre </a:t>
            </a:r>
          </a:p>
          <a:p>
            <a:r>
              <a:rPr lang="pt-BR" dirty="0"/>
              <a:t>e Rodolfo Dantas Queiroz</a:t>
            </a:r>
          </a:p>
          <a:p>
            <a:r>
              <a:rPr lang="pt-BR" dirty="0">
                <a:effectLst/>
                <a:ea typeface="Calibri" panose="020F0502020204030204" pitchFamily="34" charset="0"/>
              </a:rPr>
              <a:t>Profa. Orientadora: Me. Débora Pelicano Diniz</a:t>
            </a:r>
          </a:p>
          <a:p>
            <a:r>
              <a:rPr lang="pt-BR" dirty="0"/>
              <a:t>Data da apresentação 12/06/2021</a:t>
            </a:r>
          </a:p>
          <a:p>
            <a:endParaRPr lang="pt-BR" dirty="0"/>
          </a:p>
        </p:txBody>
      </p:sp>
      <p:pic>
        <p:nvPicPr>
          <p:cNvPr id="8" name="Imagem 2">
            <a:extLst>
              <a:ext uri="{FF2B5EF4-FFF2-40B4-BE49-F238E27FC236}">
                <a16:creationId xmlns:a16="http://schemas.microsoft.com/office/drawing/2014/main" id="{6B8ECDC6-7598-4E51-BBD3-7C33B370E7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208" y="6358596"/>
            <a:ext cx="1095045" cy="499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a:extLst>
              <a:ext uri="{FF2B5EF4-FFF2-40B4-BE49-F238E27FC236}">
                <a16:creationId xmlns:a16="http://schemas.microsoft.com/office/drawing/2014/main" id="{F7563733-C52F-4958-B114-45BADA9C8721}"/>
              </a:ext>
            </a:extLst>
          </p:cNvPr>
          <p:cNvSpPr txBox="1">
            <a:spLocks/>
          </p:cNvSpPr>
          <p:nvPr/>
        </p:nvSpPr>
        <p:spPr>
          <a:xfrm>
            <a:off x="1720947" y="229664"/>
            <a:ext cx="8993944" cy="729981"/>
          </a:xfrm>
          <a:prstGeom prst="rect">
            <a:avLst/>
          </a:prstGeom>
          <a:solidFill>
            <a:schemeClr val="bg1">
              <a:lumMod val="65000"/>
            </a:schemeClr>
          </a:solidFill>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pt-BR" sz="2800" dirty="0">
                <a:latin typeface="Helvetica Neue"/>
              </a:rPr>
              <a:t>III </a:t>
            </a:r>
            <a:r>
              <a:rPr lang="pt-BR" sz="2800" dirty="0" err="1">
                <a:latin typeface="Helvetica Neue"/>
              </a:rPr>
              <a:t>Worktec</a:t>
            </a:r>
            <a:r>
              <a:rPr lang="pt-BR" sz="2800" dirty="0">
                <a:latin typeface="Helvetica Neue"/>
              </a:rPr>
              <a:t> de Tecnologia em ADS</a:t>
            </a:r>
            <a:endParaRPr lang="pt-BR" dirty="0"/>
          </a:p>
        </p:txBody>
      </p:sp>
      <p:pic>
        <p:nvPicPr>
          <p:cNvPr id="3" name="Imagem 2" descr="Uma imagem contendo eletrônico, circuito&#10;&#10;Descrição gerada automaticamente">
            <a:extLst>
              <a:ext uri="{FF2B5EF4-FFF2-40B4-BE49-F238E27FC236}">
                <a16:creationId xmlns:a16="http://schemas.microsoft.com/office/drawing/2014/main" id="{84BB069B-1560-4DE8-9437-732F225DB45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621733" y="3101700"/>
            <a:ext cx="3932212" cy="2737038"/>
          </a:xfrm>
          <a:prstGeom prst="rect">
            <a:avLst/>
          </a:prstGeom>
        </p:spPr>
      </p:pic>
    </p:spTree>
    <p:extLst>
      <p:ext uri="{BB962C8B-B14F-4D97-AF65-F5344CB8AC3E}">
        <p14:creationId xmlns:p14="http://schemas.microsoft.com/office/powerpoint/2010/main" val="4197936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13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E43DF90C-8F27-4B3A-994A-2B39A5A16501}"/>
              </a:ext>
            </a:extLst>
          </p:cNvPr>
          <p:cNvSpPr>
            <a:spLocks noGrp="1"/>
          </p:cNvSpPr>
          <p:nvPr>
            <p:ph idx="1"/>
          </p:nvPr>
        </p:nvSpPr>
        <p:spPr>
          <a:xfrm>
            <a:off x="722501" y="625135"/>
            <a:ext cx="11176891" cy="2154641"/>
          </a:xfrm>
        </p:spPr>
        <p:txBody>
          <a:bodyPr>
            <a:normAutofit/>
          </a:bodyPr>
          <a:lstStyle/>
          <a:p>
            <a:pPr marL="0" indent="0" algn="just">
              <a:buNone/>
            </a:pPr>
            <a:r>
              <a:rPr lang="pt-BR" sz="2600" dirty="0"/>
              <a:t>A média de umidade do estudo se encontra em uma faixa de 50,5 %, uma faixa muito boa para a produção de algumas espécies. O intervalo ideal de umidade irá depender diretamente da espécie em questão e da qualidade do solo. </a:t>
            </a:r>
          </a:p>
          <a:p>
            <a:pPr marL="0" indent="0" algn="just">
              <a:buNone/>
            </a:pPr>
            <a:r>
              <a:rPr lang="pt-BR" sz="2600" kern="100" dirty="0">
                <a:ea typeface="Times New Roman" panose="02020603050405020304" pitchFamily="18" charset="0"/>
                <a:cs typeface="Times" panose="02020603050405020304" pitchFamily="18" charset="0"/>
              </a:rPr>
              <a:t>Ao realizarmos o levantamento  da literatura, encontramos que a porcentagem ideal para a produção de milho é de 30 a 40% de umidade no solo.  </a:t>
            </a:r>
          </a:p>
          <a:p>
            <a:pPr marL="0" indent="0">
              <a:buNone/>
            </a:pPr>
            <a:endParaRPr lang="pt-BR" sz="1700" dirty="0"/>
          </a:p>
        </p:txBody>
      </p:sp>
      <p:pic>
        <p:nvPicPr>
          <p:cNvPr id="19" name="Imagem 2">
            <a:extLst>
              <a:ext uri="{FF2B5EF4-FFF2-40B4-BE49-F238E27FC236}">
                <a16:creationId xmlns:a16="http://schemas.microsoft.com/office/drawing/2014/main" id="{55282D44-DA9B-438F-94B7-6A2A92CCF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24" y="6281570"/>
            <a:ext cx="1095045" cy="499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m 5">
            <a:extLst>
              <a:ext uri="{FF2B5EF4-FFF2-40B4-BE49-F238E27FC236}">
                <a16:creationId xmlns:a16="http://schemas.microsoft.com/office/drawing/2014/main" id="{B7D47489-1023-4CF2-A9DF-A5656DE1D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1856" y="2691203"/>
            <a:ext cx="9140944" cy="4089770"/>
          </a:xfrm>
          <a:prstGeom prst="rect">
            <a:avLst/>
          </a:prstGeom>
        </p:spPr>
      </p:pic>
    </p:spTree>
    <p:extLst>
      <p:ext uri="{BB962C8B-B14F-4D97-AF65-F5344CB8AC3E}">
        <p14:creationId xmlns:p14="http://schemas.microsoft.com/office/powerpoint/2010/main" val="2105332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5493E2E-460A-4FDA-8540-9135BF5E5F14}"/>
              </a:ext>
            </a:extLst>
          </p:cNvPr>
          <p:cNvSpPr>
            <a:spLocks noGrp="1"/>
          </p:cNvSpPr>
          <p:nvPr>
            <p:ph idx="1"/>
          </p:nvPr>
        </p:nvSpPr>
        <p:spPr>
          <a:xfrm>
            <a:off x="554736" y="466530"/>
            <a:ext cx="5306568" cy="3803718"/>
          </a:xfrm>
        </p:spPr>
        <p:txBody>
          <a:bodyPr>
            <a:normAutofit/>
          </a:bodyPr>
          <a:lstStyle/>
          <a:p>
            <a:pPr marL="0" indent="0" algn="just">
              <a:buNone/>
            </a:pPr>
            <a:r>
              <a:rPr lang="pt-BR" sz="2000" kern="100" dirty="0">
                <a:effectLst/>
                <a:latin typeface="Calibri corpo"/>
                <a:ea typeface="Times New Roman" panose="02020603050405020304" pitchFamily="18" charset="0"/>
                <a:cs typeface="Times" panose="02020603050405020304" pitchFamily="18" charset="0"/>
              </a:rPr>
              <a:t>Em um outro estudo sobre a influência da umidade do solo em </a:t>
            </a:r>
            <a:r>
              <a:rPr lang="pt-BR" sz="2000" i="1" kern="100" dirty="0">
                <a:effectLst/>
                <a:latin typeface="Calibri corpo"/>
                <a:ea typeface="Times New Roman" panose="02020603050405020304" pitchFamily="18" charset="0"/>
                <a:cs typeface="Times" panose="02020603050405020304" pitchFamily="18" charset="0"/>
              </a:rPr>
              <a:t>Euterpe </a:t>
            </a:r>
            <a:r>
              <a:rPr lang="pt-BR" sz="2000" i="1" kern="100" dirty="0" err="1">
                <a:effectLst/>
                <a:latin typeface="Calibri corpo"/>
                <a:ea typeface="Times New Roman" panose="02020603050405020304" pitchFamily="18" charset="0"/>
                <a:cs typeface="Times" panose="02020603050405020304" pitchFamily="18" charset="0"/>
              </a:rPr>
              <a:t>edulis</a:t>
            </a:r>
            <a:r>
              <a:rPr lang="pt-BR" sz="2000" kern="100" dirty="0">
                <a:effectLst/>
                <a:latin typeface="Calibri corpo"/>
                <a:ea typeface="Times New Roman" panose="02020603050405020304" pitchFamily="18" charset="0"/>
                <a:cs typeface="Times" panose="02020603050405020304" pitchFamily="18" charset="0"/>
              </a:rPr>
              <a:t> (palmiteiro), a umidade recomendada pelos autores é de 36%. </a:t>
            </a:r>
          </a:p>
          <a:p>
            <a:pPr marL="0" indent="0" algn="just">
              <a:buNone/>
            </a:pPr>
            <a:r>
              <a:rPr lang="pt-BR" sz="2000" kern="100" dirty="0">
                <a:effectLst/>
                <a:latin typeface="Calibri corpo"/>
                <a:ea typeface="Times New Roman" panose="02020603050405020304" pitchFamily="18" charset="0"/>
                <a:cs typeface="Times" panose="02020603050405020304" pitchFamily="18" charset="0"/>
              </a:rPr>
              <a:t>Entretanto, os autores ressaltam que a porcentagem ideal também pode variar conforme a fase da vida da planta. No caso da </a:t>
            </a:r>
            <a:r>
              <a:rPr lang="pt-BR" sz="2000" i="1" kern="100" dirty="0">
                <a:effectLst/>
                <a:latin typeface="Calibri corpo"/>
                <a:ea typeface="Times New Roman" panose="02020603050405020304" pitchFamily="18" charset="0"/>
                <a:cs typeface="Times" panose="02020603050405020304" pitchFamily="18" charset="0"/>
              </a:rPr>
              <a:t>Euterpe </a:t>
            </a:r>
            <a:r>
              <a:rPr lang="pt-BR" sz="2000" i="1" kern="100" dirty="0" err="1">
                <a:effectLst/>
                <a:latin typeface="Calibri corpo"/>
                <a:ea typeface="Times New Roman" panose="02020603050405020304" pitchFamily="18" charset="0"/>
                <a:cs typeface="Times" panose="02020603050405020304" pitchFamily="18" charset="0"/>
              </a:rPr>
              <a:t>edulis</a:t>
            </a:r>
            <a:r>
              <a:rPr lang="pt-BR" sz="2000" kern="100" dirty="0">
                <a:effectLst/>
                <a:latin typeface="Calibri corpo"/>
                <a:ea typeface="Times New Roman" panose="02020603050405020304" pitchFamily="18" charset="0"/>
                <a:cs typeface="Times" panose="02020603050405020304" pitchFamily="18" charset="0"/>
              </a:rPr>
              <a:t> em fase juvenil é indicado solos com umidades mais elevada, acima de 41%. </a:t>
            </a:r>
            <a:endParaRPr lang="pt-BR" sz="2000" kern="100" dirty="0">
              <a:effectLst/>
              <a:latin typeface="Calibri corpo"/>
              <a:ea typeface="Times New Roman" panose="02020603050405020304" pitchFamily="18" charset="0"/>
              <a:cs typeface="Times New Roman" panose="02020603050405020304" pitchFamily="18" charset="0"/>
            </a:endParaRPr>
          </a:p>
          <a:p>
            <a:endParaRPr lang="pt-BR" dirty="0"/>
          </a:p>
        </p:txBody>
      </p:sp>
      <p:pic>
        <p:nvPicPr>
          <p:cNvPr id="4098" name="Picture 2">
            <a:extLst>
              <a:ext uri="{FF2B5EF4-FFF2-40B4-BE49-F238E27FC236}">
                <a16:creationId xmlns:a16="http://schemas.microsoft.com/office/drawing/2014/main" id="{F3445608-C96A-4968-B36A-3D137232B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955" y="521208"/>
            <a:ext cx="5378245" cy="301840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999CF042-5FF6-4E67-9E13-D383ADF0F7D1}"/>
              </a:ext>
            </a:extLst>
          </p:cNvPr>
          <p:cNvSpPr txBox="1"/>
          <p:nvPr/>
        </p:nvSpPr>
        <p:spPr>
          <a:xfrm>
            <a:off x="6508955" y="4050792"/>
            <a:ext cx="5046013" cy="2831544"/>
          </a:xfrm>
          <a:prstGeom prst="rect">
            <a:avLst/>
          </a:prstGeom>
          <a:noFill/>
        </p:spPr>
        <p:txBody>
          <a:bodyPr wrap="square" rtlCol="0">
            <a:spAutoFit/>
          </a:bodyPr>
          <a:lstStyle/>
          <a:p>
            <a:pPr algn="just"/>
            <a:r>
              <a:rPr lang="pt-BR" sz="2000" kern="100" dirty="0">
                <a:effectLst/>
                <a:ea typeface="Times New Roman" panose="02020603050405020304" pitchFamily="18" charset="0"/>
                <a:cs typeface="Times" panose="02020603050405020304" pitchFamily="18" charset="0"/>
              </a:rPr>
              <a:t>Percebe-se, então, que o sistema gerado a partir do protótipo, aqui apresentado, pode ser calibrado para as diferentes fases do desenvolvimento da planta e para diferentes espécies. Além disso, este estudo pode auxiliar na coleta de dados de umidade do solo, resultado importante para o manejo e cultivo de plantas.  </a:t>
            </a:r>
            <a:endParaRPr lang="pt-BR" sz="2000" kern="100" dirty="0">
              <a:effectLst/>
              <a:ea typeface="Times New Roman" panose="02020603050405020304" pitchFamily="18" charset="0"/>
              <a:cs typeface="Times New Roman" panose="02020603050405020304" pitchFamily="18" charset="0"/>
            </a:endParaRPr>
          </a:p>
          <a:p>
            <a:endParaRPr lang="pt-BR" dirty="0"/>
          </a:p>
        </p:txBody>
      </p:sp>
      <p:pic>
        <p:nvPicPr>
          <p:cNvPr id="4100" name="Picture 4" descr="Plantação de milho ➞ Guia completo para ter sucesso!【2021】">
            <a:extLst>
              <a:ext uri="{FF2B5EF4-FFF2-40B4-BE49-F238E27FC236}">
                <a16:creationId xmlns:a16="http://schemas.microsoft.com/office/drawing/2014/main" id="{9AAB08D1-358B-41D0-A74A-B711FE0B07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2579" y="4050793"/>
            <a:ext cx="4140754" cy="27455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20DBE7E1-0005-4463-8866-147193DA97FA}"/>
              </a:ext>
            </a:extLst>
          </p:cNvPr>
          <p:cNvSpPr txBox="1"/>
          <p:nvPr/>
        </p:nvSpPr>
        <p:spPr>
          <a:xfrm>
            <a:off x="1362579" y="3429000"/>
            <a:ext cx="4837963" cy="369332"/>
          </a:xfrm>
          <a:prstGeom prst="rect">
            <a:avLst/>
          </a:prstGeom>
          <a:noFill/>
        </p:spPr>
        <p:txBody>
          <a:bodyPr wrap="square" rtlCol="0">
            <a:spAutoFit/>
          </a:bodyPr>
          <a:lstStyle/>
          <a:p>
            <a:r>
              <a:rPr lang="pt-BR" sz="1800" kern="100" dirty="0">
                <a:effectLst/>
                <a:latin typeface="Calibri corpo"/>
                <a:ea typeface="Times New Roman" panose="02020603050405020304" pitchFamily="18" charset="0"/>
                <a:cs typeface="Times" panose="02020603050405020304" pitchFamily="18" charset="0"/>
              </a:rPr>
              <a:t>Junior, </a:t>
            </a:r>
            <a:r>
              <a:rPr lang="pt-BR" sz="1800" kern="100" dirty="0" err="1">
                <a:effectLst/>
                <a:latin typeface="Calibri corpo"/>
                <a:ea typeface="Times New Roman" panose="02020603050405020304" pitchFamily="18" charset="0"/>
                <a:cs typeface="Times" panose="02020603050405020304" pitchFamily="18" charset="0"/>
              </a:rPr>
              <a:t>Fisch</a:t>
            </a:r>
            <a:r>
              <a:rPr lang="pt-BR" sz="1800" kern="100" dirty="0">
                <a:effectLst/>
                <a:latin typeface="Calibri corpo"/>
                <a:ea typeface="Times New Roman" panose="02020603050405020304" pitchFamily="18" charset="0"/>
                <a:cs typeface="Times" panose="02020603050405020304" pitchFamily="18" charset="0"/>
              </a:rPr>
              <a:t> e </a:t>
            </a:r>
            <a:r>
              <a:rPr lang="pt-BR" sz="1800" kern="100" dirty="0" err="1">
                <a:effectLst/>
                <a:latin typeface="Calibri corpo"/>
                <a:ea typeface="Times New Roman" panose="02020603050405020304" pitchFamily="18" charset="0"/>
                <a:cs typeface="Times" panose="02020603050405020304" pitchFamily="18" charset="0"/>
              </a:rPr>
              <a:t>Ballestero</a:t>
            </a:r>
            <a:r>
              <a:rPr lang="pt-BR" sz="1800" kern="100" dirty="0">
                <a:effectLst/>
                <a:latin typeface="Calibri corpo"/>
                <a:ea typeface="Times New Roman" panose="02020603050405020304" pitchFamily="18" charset="0"/>
                <a:cs typeface="Times" panose="02020603050405020304" pitchFamily="18" charset="0"/>
              </a:rPr>
              <a:t>,(2003)</a:t>
            </a:r>
            <a:endParaRPr lang="pt-BR" dirty="0">
              <a:latin typeface="Calibri corpo"/>
            </a:endParaRPr>
          </a:p>
        </p:txBody>
      </p:sp>
      <p:pic>
        <p:nvPicPr>
          <p:cNvPr id="8" name="Imagem 2">
            <a:extLst>
              <a:ext uri="{FF2B5EF4-FFF2-40B4-BE49-F238E27FC236}">
                <a16:creationId xmlns:a16="http://schemas.microsoft.com/office/drawing/2014/main" id="{15590B90-2E62-409F-B334-B51F0580F4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482" y="4853688"/>
            <a:ext cx="915099" cy="41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3250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E78BA7-A8AB-4B80-B768-F172F683E7AA}"/>
              </a:ext>
            </a:extLst>
          </p:cNvPr>
          <p:cNvSpPr>
            <a:spLocks noGrp="1"/>
          </p:cNvSpPr>
          <p:nvPr>
            <p:ph type="title"/>
          </p:nvPr>
        </p:nvSpPr>
        <p:spPr>
          <a:xfrm>
            <a:off x="655320" y="365125"/>
            <a:ext cx="5120114" cy="1692794"/>
          </a:xfrm>
        </p:spPr>
        <p:txBody>
          <a:bodyPr>
            <a:normAutofit/>
          </a:bodyPr>
          <a:lstStyle/>
          <a:p>
            <a:r>
              <a:rPr lang="pt-BR" dirty="0"/>
              <a:t>Conclusão </a:t>
            </a:r>
          </a:p>
        </p:txBody>
      </p:sp>
      <p:cxnSp>
        <p:nvCxnSpPr>
          <p:cNvPr id="71"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Espaço Reservado para Conteúdo 2">
            <a:extLst>
              <a:ext uri="{FF2B5EF4-FFF2-40B4-BE49-F238E27FC236}">
                <a16:creationId xmlns:a16="http://schemas.microsoft.com/office/drawing/2014/main" id="{9B87634E-C8EA-4203-9E90-8290945BC28E}"/>
              </a:ext>
            </a:extLst>
          </p:cNvPr>
          <p:cNvSpPr>
            <a:spLocks noGrp="1"/>
          </p:cNvSpPr>
          <p:nvPr>
            <p:ph idx="1"/>
          </p:nvPr>
        </p:nvSpPr>
        <p:spPr>
          <a:xfrm>
            <a:off x="655321" y="2575034"/>
            <a:ext cx="5120113" cy="3462228"/>
          </a:xfrm>
        </p:spPr>
        <p:txBody>
          <a:bodyPr>
            <a:normAutofit lnSpcReduction="10000"/>
          </a:bodyPr>
          <a:lstStyle/>
          <a:p>
            <a:pPr indent="0" algn="just">
              <a:spcBef>
                <a:spcPts val="595"/>
              </a:spcBef>
              <a:spcAft>
                <a:spcPts val="600"/>
              </a:spcAft>
              <a:buNone/>
            </a:pPr>
            <a:r>
              <a:rPr lang="pt-BR" sz="1800" kern="100" dirty="0">
                <a:effectLst/>
                <a:ea typeface="Times New Roman" panose="02020603050405020304" pitchFamily="18" charset="0"/>
                <a:cs typeface="Times" panose="02020603050405020304" pitchFamily="18" charset="0"/>
              </a:rPr>
              <a:t>O presente estudo demonstrou-se apto para mensuração de umidade do solo. Este projeto permite coletar dados de umidade com peças relativamente baratas. Esse tipo de estudo possui potencial para auxiliar pequenos produtores que muitas vezes não possuem condições financeiras para medir a umidade do solo de cultivo. </a:t>
            </a:r>
            <a:endParaRPr lang="pt-BR" sz="1800" kern="100" dirty="0">
              <a:effectLst/>
              <a:ea typeface="Times New Roman" panose="02020603050405020304" pitchFamily="18" charset="0"/>
              <a:cs typeface="Times New Roman" panose="02020603050405020304" pitchFamily="18" charset="0"/>
            </a:endParaRPr>
          </a:p>
          <a:p>
            <a:pPr indent="0" algn="just">
              <a:spcBef>
                <a:spcPts val="595"/>
              </a:spcBef>
              <a:spcAft>
                <a:spcPts val="600"/>
              </a:spcAft>
              <a:buNone/>
            </a:pPr>
            <a:r>
              <a:rPr lang="pt-BR" sz="1800" kern="100" dirty="0">
                <a:effectLst/>
                <a:ea typeface="Times New Roman" panose="02020603050405020304" pitchFamily="18" charset="0"/>
                <a:cs typeface="Times" panose="02020603050405020304" pitchFamily="18" charset="0"/>
              </a:rPr>
              <a:t>De modo geral, o estudo demonstrou eficaz para a mensuração de dados de umidade do solo, alcançando os objetivos propostos pelo trabalho. É importante destacar que estes projetos são importantes para a sociedade, uma vez que proporcionam ferramentas para amparar os pequenos e grandes produtores. </a:t>
            </a:r>
            <a:endParaRPr lang="pt-BR" sz="1800" kern="100" dirty="0">
              <a:effectLst/>
              <a:ea typeface="Times New Roman" panose="02020603050405020304" pitchFamily="18" charset="0"/>
              <a:cs typeface="Times New Roman" panose="02020603050405020304" pitchFamily="18" charset="0"/>
            </a:endParaRPr>
          </a:p>
          <a:p>
            <a:endParaRPr lang="pt-BR" sz="1300" dirty="0"/>
          </a:p>
        </p:txBody>
      </p:sp>
      <p:pic>
        <p:nvPicPr>
          <p:cNvPr id="3074" name="Picture 2" descr="Sistema de Irrigação | TRÊS DE MAIO, RS, BRASIL, 14.12.12: S… | Flickr">
            <a:extLst>
              <a:ext uri="{FF2B5EF4-FFF2-40B4-BE49-F238E27FC236}">
                <a16:creationId xmlns:a16="http://schemas.microsoft.com/office/drawing/2014/main" id="{BF726B46-A471-48CD-A75B-EB6A0D9D4E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849" r="11703"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252317E-FCFD-4E28-AA9F-91791CBC4FC9}"/>
              </a:ext>
            </a:extLst>
          </p:cNvPr>
          <p:cNvSpPr txBox="1"/>
          <p:nvPr/>
        </p:nvSpPr>
        <p:spPr>
          <a:xfrm>
            <a:off x="6096000" y="429768"/>
            <a:ext cx="2919984" cy="1477328"/>
          </a:xfrm>
          <a:prstGeom prst="rect">
            <a:avLst/>
          </a:prstGeom>
          <a:noFill/>
        </p:spPr>
        <p:txBody>
          <a:bodyPr wrap="square" rtlCol="0">
            <a:spAutoFit/>
          </a:bodyPr>
          <a:lstStyle/>
          <a:p>
            <a:pPr indent="0" algn="just">
              <a:spcBef>
                <a:spcPts val="595"/>
              </a:spcBef>
              <a:spcAft>
                <a:spcPts val="600"/>
              </a:spcAft>
              <a:buNone/>
            </a:pPr>
            <a:r>
              <a:rPr lang="pt-BR" sz="1800" kern="100" dirty="0">
                <a:effectLst/>
                <a:ea typeface="Times New Roman" panose="02020603050405020304" pitchFamily="18" charset="0"/>
                <a:cs typeface="Times" panose="02020603050405020304" pitchFamily="18" charset="0"/>
              </a:rPr>
              <a:t>Com um sistema de irrigação  é possível automatizar o manejo de plantas, tornando o processo de cultivo mais fácil e produtivo. </a:t>
            </a:r>
            <a:endParaRPr lang="pt-BR" sz="1800" kern="100" dirty="0">
              <a:effectLst/>
              <a:ea typeface="Times New Roman" panose="02020603050405020304" pitchFamily="18" charset="0"/>
              <a:cs typeface="Times New Roman" panose="02020603050405020304" pitchFamily="18" charset="0"/>
            </a:endParaRPr>
          </a:p>
        </p:txBody>
      </p:sp>
      <p:pic>
        <p:nvPicPr>
          <p:cNvPr id="7" name="Imagem 2">
            <a:extLst>
              <a:ext uri="{FF2B5EF4-FFF2-40B4-BE49-F238E27FC236}">
                <a16:creationId xmlns:a16="http://schemas.microsoft.com/office/drawing/2014/main" id="{350FE3EC-2E69-4E5C-B6B7-5C2E431F01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95" y="6243173"/>
            <a:ext cx="1095045" cy="499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9064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984E3B-013B-4743-AAC1-3B0F2BDCDD0A}"/>
              </a:ext>
            </a:extLst>
          </p:cNvPr>
          <p:cNvSpPr>
            <a:spLocks noGrp="1"/>
          </p:cNvSpPr>
          <p:nvPr>
            <p:ph type="title"/>
          </p:nvPr>
        </p:nvSpPr>
        <p:spPr/>
        <p:txBody>
          <a:bodyPr/>
          <a:lstStyle/>
          <a:p>
            <a:r>
              <a:rPr lang="pt-BR" dirty="0"/>
              <a:t>Referências Bibliográficas</a:t>
            </a:r>
          </a:p>
        </p:txBody>
      </p:sp>
      <p:sp>
        <p:nvSpPr>
          <p:cNvPr id="3" name="Espaço Reservado para Conteúdo 2">
            <a:extLst>
              <a:ext uri="{FF2B5EF4-FFF2-40B4-BE49-F238E27FC236}">
                <a16:creationId xmlns:a16="http://schemas.microsoft.com/office/drawing/2014/main" id="{AE5C72F1-BF61-4ED6-A1D0-1B9E627E69E0}"/>
              </a:ext>
            </a:extLst>
          </p:cNvPr>
          <p:cNvSpPr>
            <a:spLocks noGrp="1"/>
          </p:cNvSpPr>
          <p:nvPr>
            <p:ph idx="1"/>
          </p:nvPr>
        </p:nvSpPr>
        <p:spPr>
          <a:xfrm>
            <a:off x="838199" y="1690688"/>
            <a:ext cx="10515600" cy="4351338"/>
          </a:xfrm>
        </p:spPr>
        <p:txBody>
          <a:bodyPr>
            <a:normAutofit fontScale="25000" lnSpcReduction="20000"/>
          </a:bodyPr>
          <a:lstStyle/>
          <a:p>
            <a:pPr marL="179705" indent="-179705">
              <a:spcBef>
                <a:spcPts val="595"/>
              </a:spcBef>
            </a:pPr>
            <a:r>
              <a:rPr lang="pt-BR" sz="5200" kern="100" dirty="0">
                <a:latin typeface="Calibri corpo"/>
                <a:cs typeface="Times" panose="02020603050405020304" pitchFamily="18" charset="0"/>
              </a:rPr>
              <a:t>ASTAH. </a:t>
            </a:r>
            <a:r>
              <a:rPr lang="pt-BR" sz="5200" kern="100" dirty="0" err="1">
                <a:latin typeface="Calibri corpo"/>
                <a:cs typeface="Times" panose="02020603050405020304" pitchFamily="18" charset="0"/>
              </a:rPr>
              <a:t>Astah</a:t>
            </a:r>
            <a:r>
              <a:rPr lang="pt-BR" sz="5200" kern="100" dirty="0">
                <a:latin typeface="Calibri corpo"/>
                <a:cs typeface="Times" panose="02020603050405020304" pitchFamily="18" charset="0"/>
              </a:rPr>
              <a:t> Website, 2015. Disponível em: https://astah.net/</a:t>
            </a:r>
            <a:r>
              <a:rPr lang="pt-BR" sz="5200" kern="100" dirty="0" err="1">
                <a:latin typeface="Calibri corpo"/>
                <a:cs typeface="Times" panose="02020603050405020304" pitchFamily="18" charset="0"/>
              </a:rPr>
              <a:t>support</a:t>
            </a:r>
            <a:r>
              <a:rPr lang="pt-BR" sz="5200" kern="100" dirty="0">
                <a:latin typeface="Calibri corpo"/>
                <a:cs typeface="Times" panose="02020603050405020304" pitchFamily="18" charset="0"/>
              </a:rPr>
              <a:t>/</a:t>
            </a:r>
            <a:r>
              <a:rPr lang="pt-BR" sz="5200" kern="100" dirty="0" err="1">
                <a:latin typeface="Calibri corpo"/>
                <a:cs typeface="Times" panose="02020603050405020304" pitchFamily="18" charset="0"/>
              </a:rPr>
              <a:t>astah-api</a:t>
            </a:r>
            <a:r>
              <a:rPr lang="pt-BR" sz="5200" kern="100" dirty="0">
                <a:latin typeface="Calibri corpo"/>
                <a:cs typeface="Times" panose="02020603050405020304" pitchFamily="18" charset="0"/>
              </a:rPr>
              <a:t>/. Acesso em: 14 </a:t>
            </a:r>
            <a:r>
              <a:rPr lang="pt-BR" sz="5200" kern="100" dirty="0" err="1">
                <a:latin typeface="Calibri corpo"/>
                <a:cs typeface="Times" panose="02020603050405020304" pitchFamily="18" charset="0"/>
              </a:rPr>
              <a:t>nov</a:t>
            </a:r>
            <a:r>
              <a:rPr lang="pt-BR" sz="5200" kern="100" dirty="0">
                <a:latin typeface="Calibri corpo"/>
                <a:cs typeface="Times" panose="02020603050405020304" pitchFamily="18" charset="0"/>
              </a:rPr>
              <a:t> 20.</a:t>
            </a:r>
          </a:p>
          <a:p>
            <a:pPr marL="0" indent="0">
              <a:spcBef>
                <a:spcPts val="595"/>
              </a:spcBef>
              <a:buNone/>
            </a:pPr>
            <a:r>
              <a:rPr lang="pt-BR" sz="5200" kern="100" dirty="0">
                <a:latin typeface="Calibri corpo"/>
                <a:cs typeface="Times" panose="02020603050405020304" pitchFamily="18" charset="0"/>
              </a:rPr>
              <a:t> </a:t>
            </a:r>
          </a:p>
          <a:p>
            <a:pPr marL="179705" indent="-179705">
              <a:spcBef>
                <a:spcPts val="595"/>
              </a:spcBef>
            </a:pPr>
            <a:r>
              <a:rPr lang="pt-BR" sz="5200" kern="100" dirty="0">
                <a:latin typeface="Calibri corpo"/>
                <a:cs typeface="Times" panose="02020603050405020304" pitchFamily="18" charset="0"/>
              </a:rPr>
              <a:t>BATALHA, Mário Otávio; BUAINAIN, Antônio Márcio; SOUZA FILHO, HM de. Tecnologia de gestão e agricultura familiar. Gestão Integrada da Agricultura Familiar. São Carlos (Brasil): EDUFSCAR, p. 43-66, 2005.</a:t>
            </a:r>
          </a:p>
          <a:p>
            <a:pPr marL="179705" indent="-179705">
              <a:spcBef>
                <a:spcPts val="595"/>
              </a:spcBef>
            </a:pPr>
            <a:endParaRPr lang="pt-BR" sz="5200" kern="100" dirty="0">
              <a:latin typeface="Calibri corpo"/>
              <a:cs typeface="Times" panose="02020603050405020304" pitchFamily="18" charset="0"/>
            </a:endParaRPr>
          </a:p>
          <a:p>
            <a:pPr marL="179705" indent="-179705">
              <a:spcBef>
                <a:spcPts val="595"/>
              </a:spcBef>
            </a:pPr>
            <a:r>
              <a:rPr lang="pt-BR" sz="5200" kern="100" dirty="0">
                <a:latin typeface="Calibri corpo"/>
                <a:cs typeface="Times" panose="02020603050405020304" pitchFamily="18" charset="0"/>
              </a:rPr>
              <a:t>BEZERRA, E. Princípios de Análise e Projeto de Sistemas com UML. 03. ed. São Paulo: Campus, 2015. 320p.</a:t>
            </a:r>
          </a:p>
          <a:p>
            <a:pPr marL="179705" indent="-179705">
              <a:spcBef>
                <a:spcPts val="595"/>
              </a:spcBef>
            </a:pPr>
            <a:endParaRPr lang="pt-BR" sz="5200" kern="100" dirty="0">
              <a:latin typeface="Calibri corpo"/>
              <a:cs typeface="Times" panose="02020603050405020304" pitchFamily="18" charset="0"/>
            </a:endParaRPr>
          </a:p>
          <a:p>
            <a:pPr marL="179705" indent="-179705">
              <a:spcBef>
                <a:spcPts val="595"/>
              </a:spcBef>
            </a:pPr>
            <a:r>
              <a:rPr lang="pt-BR" sz="5200" kern="100" dirty="0">
                <a:latin typeface="Calibri corpo"/>
                <a:cs typeface="Times" panose="02020603050405020304" pitchFamily="18" charset="0"/>
              </a:rPr>
              <a:t>BRASIL. Lei n° 11.326, 24 de julho de 2006. Estabelece as diretrizes para a formulação da Política Nacional da Agricultura Familiar e Empreendimentos Familiares Rurais. Disponível em: &lt;http://www.planalto.gov.br/ccivil_03/_ato2004-2006/2006/lei/l11326.htm&gt;. Acesso em: 24 de maio de 2020.</a:t>
            </a:r>
          </a:p>
          <a:p>
            <a:pPr marL="179705" indent="-179705">
              <a:spcBef>
                <a:spcPts val="595"/>
              </a:spcBef>
            </a:pPr>
            <a:endParaRPr lang="pt-BR" sz="5200" kern="100" dirty="0">
              <a:latin typeface="Calibri corpo"/>
              <a:cs typeface="Times" panose="02020603050405020304" pitchFamily="18" charset="0"/>
            </a:endParaRPr>
          </a:p>
          <a:p>
            <a:pPr marL="179705" indent="-179705">
              <a:spcBef>
                <a:spcPts val="595"/>
              </a:spcBef>
            </a:pPr>
            <a:r>
              <a:rPr lang="pt-BR" sz="5200" kern="100" dirty="0">
                <a:latin typeface="Calibri corpo"/>
                <a:cs typeface="Times" panose="02020603050405020304" pitchFamily="18" charset="0"/>
              </a:rPr>
              <a:t>CÂNDIDO, C. H. </a:t>
            </a:r>
            <a:r>
              <a:rPr lang="pt-BR" sz="5200" kern="100" dirty="0" err="1">
                <a:latin typeface="Calibri corpo"/>
                <a:cs typeface="Times" panose="02020603050405020304" pitchFamily="18" charset="0"/>
              </a:rPr>
              <a:t>brmodelo</a:t>
            </a:r>
            <a:r>
              <a:rPr lang="pt-BR" sz="5200" kern="100" dirty="0">
                <a:latin typeface="Calibri corpo"/>
                <a:cs typeface="Times" panose="02020603050405020304" pitchFamily="18" charset="0"/>
              </a:rPr>
              <a:t>: Ferramenta de modelagem conceitual de banco de dados. Monografia de Pós-graduação, 2004.</a:t>
            </a:r>
          </a:p>
          <a:p>
            <a:pPr marL="179705" indent="-179705">
              <a:spcBef>
                <a:spcPts val="595"/>
              </a:spcBef>
            </a:pPr>
            <a:endParaRPr lang="pt-BR" sz="5200" kern="100" dirty="0">
              <a:latin typeface="Calibri corpo"/>
              <a:cs typeface="Times" panose="02020603050405020304" pitchFamily="18" charset="0"/>
            </a:endParaRPr>
          </a:p>
          <a:p>
            <a:pPr marL="179705" indent="-179705">
              <a:spcBef>
                <a:spcPts val="595"/>
              </a:spcBef>
            </a:pPr>
            <a:r>
              <a:rPr lang="pt-BR" sz="5200" kern="100" dirty="0">
                <a:latin typeface="Calibri corpo"/>
                <a:cs typeface="Times" panose="02020603050405020304" pitchFamily="18" charset="0"/>
              </a:rPr>
              <a:t>CUNHA, K. C. B.; ROCHA, R. V. Automação no processo de irrigação na agricultura familiar com plataforma Arduino. Revista Eletrônica Competências Digitais para Agricultura Familiar, v. 1, n. 2, p. 62-74, 2016.</a:t>
            </a:r>
          </a:p>
          <a:p>
            <a:pPr marL="179705" indent="-179705">
              <a:spcBef>
                <a:spcPts val="595"/>
              </a:spcBef>
            </a:pPr>
            <a:endParaRPr lang="pt-BR" sz="5200" kern="100" dirty="0">
              <a:latin typeface="Calibri corpo"/>
              <a:cs typeface="Times" panose="02020603050405020304" pitchFamily="18" charset="0"/>
            </a:endParaRPr>
          </a:p>
          <a:p>
            <a:pPr marL="179705" indent="-179705">
              <a:spcBef>
                <a:spcPts val="595"/>
              </a:spcBef>
            </a:pPr>
            <a:r>
              <a:rPr lang="pt-BR" sz="5200" kern="100" dirty="0" err="1">
                <a:latin typeface="Calibri corpo"/>
                <a:cs typeface="Times" panose="02020603050405020304" pitchFamily="18" charset="0"/>
              </a:rPr>
              <a:t>DotNet</a:t>
            </a:r>
            <a:r>
              <a:rPr lang="pt-BR" sz="5200" kern="100" dirty="0">
                <a:latin typeface="Calibri corpo"/>
                <a:cs typeface="Times" panose="02020603050405020304" pitchFamily="18" charset="0"/>
              </a:rPr>
              <a:t> Core, versão. 3.1. Ribeirão Preto / Microsoft, 2016. https://docs.microsoft.com/</a:t>
            </a:r>
            <a:r>
              <a:rPr lang="pt-BR" sz="5200" kern="100" dirty="0" err="1">
                <a:latin typeface="Calibri corpo"/>
                <a:cs typeface="Times" panose="02020603050405020304" pitchFamily="18" charset="0"/>
              </a:rPr>
              <a:t>pt-br</a:t>
            </a:r>
            <a:r>
              <a:rPr lang="pt-BR" sz="5200" kern="100" dirty="0">
                <a:latin typeface="Calibri corpo"/>
                <a:cs typeface="Times" panose="02020603050405020304" pitchFamily="18" charset="0"/>
              </a:rPr>
              <a:t>/</a:t>
            </a:r>
            <a:r>
              <a:rPr lang="pt-BR" sz="5200" kern="100" dirty="0" err="1">
                <a:latin typeface="Calibri corpo"/>
                <a:cs typeface="Times" panose="02020603050405020304" pitchFamily="18" charset="0"/>
              </a:rPr>
              <a:t>dotnet</a:t>
            </a:r>
            <a:r>
              <a:rPr lang="pt-BR" sz="5200" kern="100" dirty="0">
                <a:latin typeface="Calibri corpo"/>
                <a:cs typeface="Times" panose="02020603050405020304" pitchFamily="18" charset="0"/>
              </a:rPr>
              <a:t>/core/</a:t>
            </a:r>
            <a:r>
              <a:rPr lang="pt-BR" sz="5200" kern="100" dirty="0" err="1">
                <a:latin typeface="Calibri corpo"/>
                <a:cs typeface="Times" panose="02020603050405020304" pitchFamily="18" charset="0"/>
              </a:rPr>
              <a:t>install</a:t>
            </a:r>
            <a:r>
              <a:rPr lang="pt-BR" sz="5200" kern="100" dirty="0">
                <a:latin typeface="Calibri corpo"/>
                <a:cs typeface="Times" panose="02020603050405020304" pitchFamily="18" charset="0"/>
              </a:rPr>
              <a:t>/</a:t>
            </a:r>
            <a:r>
              <a:rPr lang="pt-BR" sz="5200" kern="100" dirty="0" err="1">
                <a:latin typeface="Calibri corpo"/>
                <a:cs typeface="Times" panose="02020603050405020304" pitchFamily="18" charset="0"/>
              </a:rPr>
              <a:t>windows?tabs</a:t>
            </a:r>
            <a:r>
              <a:rPr lang="pt-BR" sz="5200" kern="100" dirty="0">
                <a:latin typeface="Calibri corpo"/>
                <a:cs typeface="Times" panose="02020603050405020304" pitchFamily="18" charset="0"/>
              </a:rPr>
              <a:t>=net50. Acesso: 24/04/2021. </a:t>
            </a:r>
          </a:p>
          <a:p>
            <a:pPr marL="179705" indent="-179705">
              <a:spcBef>
                <a:spcPts val="595"/>
              </a:spcBef>
            </a:pPr>
            <a:endParaRPr lang="pt-BR" sz="5200" kern="100" dirty="0">
              <a:latin typeface="Calibri corpo"/>
              <a:cs typeface="Times" panose="02020603050405020304" pitchFamily="18" charset="0"/>
            </a:endParaRPr>
          </a:p>
          <a:p>
            <a:pPr marL="179705" indent="-179705">
              <a:spcBef>
                <a:spcPts val="595"/>
              </a:spcBef>
            </a:pPr>
            <a:r>
              <a:rPr lang="pt-BR" sz="5200" kern="100" dirty="0" err="1">
                <a:latin typeface="Calibri corpo"/>
                <a:cs typeface="Times" panose="02020603050405020304" pitchFamily="18" charset="0"/>
              </a:rPr>
              <a:t>Entity</a:t>
            </a:r>
            <a:r>
              <a:rPr lang="pt-BR" sz="5200" kern="100" dirty="0">
                <a:latin typeface="Calibri corpo"/>
                <a:cs typeface="Times" panose="02020603050405020304" pitchFamily="18" charset="0"/>
              </a:rPr>
              <a:t> Framework Core. 3.1.6. Ribeirão Preto / Microsoft, 2021. https://www.nuget.org/</a:t>
            </a:r>
            <a:r>
              <a:rPr lang="pt-BR" sz="5200" kern="100" dirty="0" err="1">
                <a:latin typeface="Calibri corpo"/>
                <a:cs typeface="Times" panose="02020603050405020304" pitchFamily="18" charset="0"/>
              </a:rPr>
              <a:t>packages</a:t>
            </a:r>
            <a:r>
              <a:rPr lang="pt-BR" sz="5200" kern="100" dirty="0">
                <a:latin typeface="Calibri corpo"/>
                <a:cs typeface="Times" panose="02020603050405020304" pitchFamily="18" charset="0"/>
              </a:rPr>
              <a:t>/</a:t>
            </a:r>
            <a:r>
              <a:rPr lang="pt-BR" sz="5200" kern="100" dirty="0" err="1">
                <a:latin typeface="Calibri corpo"/>
                <a:cs typeface="Times" panose="02020603050405020304" pitchFamily="18" charset="0"/>
              </a:rPr>
              <a:t>Microsoft.EntityFrameworkCore</a:t>
            </a:r>
            <a:r>
              <a:rPr lang="pt-BR" sz="5200" kern="100" dirty="0">
                <a:latin typeface="Calibri corpo"/>
                <a:cs typeface="Times" panose="02020603050405020304" pitchFamily="18" charset="0"/>
              </a:rPr>
              <a:t>/3.1.6. Acesso: 24/04/2021. </a:t>
            </a:r>
          </a:p>
          <a:p>
            <a:pPr marL="179705" indent="-179705">
              <a:spcBef>
                <a:spcPts val="595"/>
              </a:spcBef>
            </a:pPr>
            <a:endParaRPr lang="pt-BR" sz="5200" kern="100" dirty="0">
              <a:latin typeface="Calibri corpo"/>
              <a:cs typeface="Times" panose="02020603050405020304" pitchFamily="18" charset="0"/>
            </a:endParaRPr>
          </a:p>
          <a:p>
            <a:pPr marL="179705" indent="-179705">
              <a:spcBef>
                <a:spcPts val="595"/>
              </a:spcBef>
            </a:pPr>
            <a:r>
              <a:rPr lang="pt-BR" sz="5200" kern="100" dirty="0" err="1">
                <a:latin typeface="Calibri corpo"/>
                <a:cs typeface="Times" panose="02020603050405020304" pitchFamily="18" charset="0"/>
              </a:rPr>
              <a:t>Grafana</a:t>
            </a:r>
            <a:r>
              <a:rPr lang="pt-BR" sz="5200" kern="100" dirty="0">
                <a:latin typeface="Calibri corpo"/>
                <a:cs typeface="Times" panose="02020603050405020304" pitchFamily="18" charset="0"/>
              </a:rPr>
              <a:t> </a:t>
            </a:r>
            <a:r>
              <a:rPr lang="pt-BR" sz="5200" kern="100" dirty="0" err="1">
                <a:latin typeface="Calibri corpo"/>
                <a:cs typeface="Times" panose="02020603050405020304" pitchFamily="18" charset="0"/>
              </a:rPr>
              <a:t>Labs</a:t>
            </a:r>
            <a:r>
              <a:rPr lang="pt-BR" sz="5200" kern="100" dirty="0">
                <a:latin typeface="Calibri corpo"/>
                <a:cs typeface="Times" panose="02020603050405020304" pitchFamily="18" charset="0"/>
              </a:rPr>
              <a:t>. 7.5.3. Ribeirão Preto / </a:t>
            </a:r>
            <a:r>
              <a:rPr lang="pt-BR" sz="5200" kern="100" dirty="0" err="1">
                <a:latin typeface="Calibri corpo"/>
                <a:cs typeface="Times" panose="02020603050405020304" pitchFamily="18" charset="0"/>
              </a:rPr>
              <a:t>Grafana</a:t>
            </a:r>
            <a:r>
              <a:rPr lang="pt-BR" sz="5200" kern="100" dirty="0">
                <a:latin typeface="Calibri corpo"/>
                <a:cs typeface="Times" panose="02020603050405020304" pitchFamily="18" charset="0"/>
              </a:rPr>
              <a:t> </a:t>
            </a:r>
            <a:r>
              <a:rPr lang="pt-BR" sz="5200" kern="100" dirty="0" err="1">
                <a:latin typeface="Calibri corpo"/>
                <a:cs typeface="Times" panose="02020603050405020304" pitchFamily="18" charset="0"/>
              </a:rPr>
              <a:t>Labs</a:t>
            </a:r>
            <a:r>
              <a:rPr lang="pt-BR" sz="5200" kern="100" dirty="0">
                <a:latin typeface="Calibri corpo"/>
                <a:cs typeface="Times" panose="02020603050405020304" pitchFamily="18" charset="0"/>
              </a:rPr>
              <a:t>, 2014. </a:t>
            </a:r>
            <a:r>
              <a:rPr lang="pt-BR" sz="5200" kern="100" dirty="0">
                <a:latin typeface="Calibri corpo"/>
                <a:cs typeface="Times" panose="02020603050405020304" pitchFamily="18" charset="0"/>
                <a:hlinkClick r:id="rId2">
                  <a:extLst>
                    <a:ext uri="{A12FA001-AC4F-418D-AE19-62706E023703}">
                      <ahyp:hlinkClr xmlns:ahyp="http://schemas.microsoft.com/office/drawing/2018/hyperlinkcolor" val="tx"/>
                    </a:ext>
                  </a:extLst>
                </a:hlinkClick>
              </a:rPr>
              <a:t>grafana.com</a:t>
            </a:r>
            <a:r>
              <a:rPr lang="pt-BR" sz="5200" kern="100" dirty="0">
                <a:latin typeface="Calibri corpo"/>
                <a:cs typeface="Times" panose="02020603050405020304" pitchFamily="18" charset="0"/>
              </a:rPr>
              <a:t>. Acesso: 24/04/2021. </a:t>
            </a:r>
          </a:p>
          <a:p>
            <a:pPr marL="179705" indent="-179705">
              <a:spcBef>
                <a:spcPts val="595"/>
              </a:spcBef>
            </a:pPr>
            <a:endParaRPr lang="pt-BR" sz="5200" kern="100" dirty="0">
              <a:latin typeface="Calibri corpo"/>
              <a:cs typeface="Times" panose="02020603050405020304" pitchFamily="18" charset="0"/>
            </a:endParaRPr>
          </a:p>
          <a:p>
            <a:pPr marL="179705" indent="-179705">
              <a:spcBef>
                <a:spcPts val="595"/>
              </a:spcBef>
            </a:pPr>
            <a:r>
              <a:rPr lang="pt-BR" sz="5200" kern="100" dirty="0">
                <a:latin typeface="Calibri corpo"/>
                <a:cs typeface="Times" panose="02020603050405020304" pitchFamily="18" charset="0"/>
              </a:rPr>
              <a:t>INSTITUTO BRASILEIRO DE GEOGRAFIA E ESTATÍSTICA (IBGE). Censo Agropecuário - Agricultura Familiar: resultados definitivos. 2017. Disponível em: &lt;https://censos.ibge.gov.br/agro/2017/</a:t>
            </a:r>
            <a:r>
              <a:rPr lang="pt-BR" sz="5200" kern="100" dirty="0" err="1">
                <a:latin typeface="Calibri corpo"/>
                <a:cs typeface="Times" panose="02020603050405020304" pitchFamily="18" charset="0"/>
              </a:rPr>
              <a:t>templates</a:t>
            </a:r>
            <a:r>
              <a:rPr lang="pt-BR" sz="5200" kern="100" dirty="0">
                <a:latin typeface="Calibri corpo"/>
                <a:cs typeface="Times" panose="02020603050405020304" pitchFamily="18" charset="0"/>
              </a:rPr>
              <a:t>/</a:t>
            </a:r>
            <a:r>
              <a:rPr lang="pt-BR" sz="5200" kern="100" dirty="0" err="1">
                <a:latin typeface="Calibri corpo"/>
                <a:cs typeface="Times" panose="02020603050405020304" pitchFamily="18" charset="0"/>
              </a:rPr>
              <a:t>censo_agro</a:t>
            </a:r>
            <a:r>
              <a:rPr lang="pt-BR" sz="5200" kern="100" dirty="0">
                <a:latin typeface="Calibri corpo"/>
                <a:cs typeface="Times" panose="02020603050405020304" pitchFamily="18" charset="0"/>
              </a:rPr>
              <a:t>/</a:t>
            </a:r>
            <a:r>
              <a:rPr lang="pt-BR" sz="5200" kern="100" dirty="0" err="1">
                <a:latin typeface="Calibri corpo"/>
                <a:cs typeface="Times" panose="02020603050405020304" pitchFamily="18" charset="0"/>
              </a:rPr>
              <a:t>resultadosagro</a:t>
            </a:r>
            <a:r>
              <a:rPr lang="pt-BR" sz="5200" kern="100" dirty="0">
                <a:latin typeface="Calibri corpo"/>
                <a:cs typeface="Times" panose="02020603050405020304" pitchFamily="18" charset="0"/>
              </a:rPr>
              <a:t>/</a:t>
            </a:r>
            <a:r>
              <a:rPr lang="pt-BR" sz="5200" kern="100" dirty="0" err="1">
                <a:latin typeface="Calibri corpo"/>
                <a:cs typeface="Times" panose="02020603050405020304" pitchFamily="18" charset="0"/>
              </a:rPr>
              <a:t>pdf</a:t>
            </a:r>
            <a:r>
              <a:rPr lang="pt-BR" sz="5200" kern="100" dirty="0">
                <a:latin typeface="Calibri corpo"/>
                <a:cs typeface="Times" panose="02020603050405020304" pitchFamily="18" charset="0"/>
              </a:rPr>
              <a:t>/agricultura_familiar.pdf&gt;. Acesso em: 24 de maio de 2020.</a:t>
            </a:r>
          </a:p>
          <a:p>
            <a:pPr marL="179705" indent="-179705" algn="l">
              <a:spcBef>
                <a:spcPts val="595"/>
              </a:spcBef>
              <a:spcAft>
                <a:spcPts val="0"/>
              </a:spcAft>
            </a:pPr>
            <a:endParaRPr lang="pt-BR" dirty="0"/>
          </a:p>
        </p:txBody>
      </p:sp>
      <p:pic>
        <p:nvPicPr>
          <p:cNvPr id="4" name="Imagem 2">
            <a:extLst>
              <a:ext uri="{FF2B5EF4-FFF2-40B4-BE49-F238E27FC236}">
                <a16:creationId xmlns:a16="http://schemas.microsoft.com/office/drawing/2014/main" id="{C5EF031E-47BA-4F29-B372-3D5BFC6C46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677" y="115423"/>
            <a:ext cx="1095045" cy="499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6881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984E3B-013B-4743-AAC1-3B0F2BDCDD0A}"/>
              </a:ext>
            </a:extLst>
          </p:cNvPr>
          <p:cNvSpPr>
            <a:spLocks noGrp="1"/>
          </p:cNvSpPr>
          <p:nvPr>
            <p:ph type="title"/>
          </p:nvPr>
        </p:nvSpPr>
        <p:spPr/>
        <p:txBody>
          <a:bodyPr/>
          <a:lstStyle/>
          <a:p>
            <a:r>
              <a:rPr lang="pt-BR" dirty="0"/>
              <a:t>Referências Bibliográficas</a:t>
            </a:r>
          </a:p>
        </p:txBody>
      </p:sp>
      <p:sp>
        <p:nvSpPr>
          <p:cNvPr id="3" name="Espaço Reservado para Conteúdo 2">
            <a:extLst>
              <a:ext uri="{FF2B5EF4-FFF2-40B4-BE49-F238E27FC236}">
                <a16:creationId xmlns:a16="http://schemas.microsoft.com/office/drawing/2014/main" id="{AE5C72F1-BF61-4ED6-A1D0-1B9E627E69E0}"/>
              </a:ext>
            </a:extLst>
          </p:cNvPr>
          <p:cNvSpPr>
            <a:spLocks noGrp="1"/>
          </p:cNvSpPr>
          <p:nvPr>
            <p:ph idx="1"/>
          </p:nvPr>
        </p:nvSpPr>
        <p:spPr>
          <a:xfrm>
            <a:off x="838200" y="1962785"/>
            <a:ext cx="10515600" cy="4351338"/>
          </a:xfrm>
        </p:spPr>
        <p:txBody>
          <a:bodyPr>
            <a:normAutofit fontScale="70000" lnSpcReduction="20000"/>
          </a:bodyPr>
          <a:lstStyle/>
          <a:p>
            <a:pPr marL="179705" indent="-179705" algn="l">
              <a:spcBef>
                <a:spcPts val="595"/>
              </a:spcBef>
              <a:spcAft>
                <a:spcPts val="0"/>
              </a:spcAft>
            </a:pPr>
            <a:r>
              <a:rPr lang="pt-BR" sz="1800" kern="100" dirty="0">
                <a:effectLst/>
                <a:latin typeface="Calibri corpo"/>
                <a:ea typeface="Times New Roman" panose="02020603050405020304" pitchFamily="18" charset="0"/>
                <a:cs typeface="Times" panose="02020603050405020304" pitchFamily="18" charset="0"/>
              </a:rPr>
              <a:t>JUNIOR, Lauro Rodrigues Nogueira; FISCH, </a:t>
            </a:r>
            <a:r>
              <a:rPr lang="pt-BR" sz="1800" kern="100" dirty="0" err="1">
                <a:effectLst/>
                <a:latin typeface="Calibri corpo"/>
                <a:ea typeface="Times New Roman" panose="02020603050405020304" pitchFamily="18" charset="0"/>
                <a:cs typeface="Times" panose="02020603050405020304" pitchFamily="18" charset="0"/>
              </a:rPr>
              <a:t>Simey</a:t>
            </a:r>
            <a:r>
              <a:rPr lang="pt-BR" sz="1800" kern="100" dirty="0">
                <a:effectLst/>
                <a:latin typeface="Calibri corpo"/>
                <a:ea typeface="Times New Roman" panose="02020603050405020304" pitchFamily="18" charset="0"/>
                <a:cs typeface="Times" panose="02020603050405020304" pitchFamily="18" charset="0"/>
              </a:rPr>
              <a:t> </a:t>
            </a:r>
            <a:r>
              <a:rPr lang="pt-BR" sz="1800" kern="100" dirty="0" err="1">
                <a:effectLst/>
                <a:latin typeface="Calibri corpo"/>
                <a:ea typeface="Times New Roman" panose="02020603050405020304" pitchFamily="18" charset="0"/>
                <a:cs typeface="Times" panose="02020603050405020304" pitchFamily="18" charset="0"/>
              </a:rPr>
              <a:t>Thury</a:t>
            </a:r>
            <a:r>
              <a:rPr lang="pt-BR" sz="1800" kern="100" dirty="0">
                <a:effectLst/>
                <a:latin typeface="Calibri corpo"/>
                <a:ea typeface="Times New Roman" panose="02020603050405020304" pitchFamily="18" charset="0"/>
                <a:cs typeface="Times" panose="02020603050405020304" pitchFamily="18" charset="0"/>
              </a:rPr>
              <a:t> Vieira; BALLESTERO, Serafim Daniel. Influência da umidade do solo no desenvolvimento inicial de plantas do palmiteiro Euterpe </a:t>
            </a:r>
            <a:r>
              <a:rPr lang="pt-BR" sz="1800" kern="100" dirty="0" err="1">
                <a:effectLst/>
                <a:latin typeface="Calibri corpo"/>
                <a:ea typeface="Times New Roman" panose="02020603050405020304" pitchFamily="18" charset="0"/>
                <a:cs typeface="Times" panose="02020603050405020304" pitchFamily="18" charset="0"/>
              </a:rPr>
              <a:t>edulis</a:t>
            </a:r>
            <a:r>
              <a:rPr lang="pt-BR" sz="1800" kern="100" dirty="0">
                <a:effectLst/>
                <a:latin typeface="Calibri corpo"/>
                <a:ea typeface="Times New Roman" panose="02020603050405020304" pitchFamily="18" charset="0"/>
                <a:cs typeface="Times" panose="02020603050405020304" pitchFamily="18" charset="0"/>
              </a:rPr>
              <a:t> Mart. em floresta nativa. Revista Biociências, v. 9, n. 1, 2003.</a:t>
            </a:r>
            <a:endParaRPr lang="pt-BR" sz="1800" kern="100" dirty="0">
              <a:effectLst/>
              <a:latin typeface="Calibri corpo"/>
              <a:ea typeface="Times New Roman" panose="02020603050405020304" pitchFamily="18" charset="0"/>
              <a:cs typeface="Times New Roman" panose="02020603050405020304" pitchFamily="18" charset="0"/>
            </a:endParaRPr>
          </a:p>
          <a:p>
            <a:pPr marL="179705" indent="-179705" algn="l">
              <a:spcBef>
                <a:spcPts val="595"/>
              </a:spcBef>
              <a:spcAft>
                <a:spcPts val="0"/>
              </a:spcAft>
            </a:pPr>
            <a:endParaRPr lang="pt-BR" sz="1800" kern="100" dirty="0">
              <a:effectLst/>
              <a:latin typeface="Calibri corpo"/>
              <a:ea typeface="Times New Roman" panose="02020603050405020304" pitchFamily="18" charset="0"/>
              <a:cs typeface="Times New Roman" panose="02020603050405020304" pitchFamily="18" charset="0"/>
            </a:endParaRPr>
          </a:p>
          <a:p>
            <a:pPr marL="179705" indent="-179705" algn="l">
              <a:spcBef>
                <a:spcPts val="595"/>
              </a:spcBef>
              <a:spcAft>
                <a:spcPts val="0"/>
              </a:spcAft>
            </a:pPr>
            <a:r>
              <a:rPr lang="pt-BR" sz="1800" kern="100" dirty="0">
                <a:effectLst/>
                <a:latin typeface="Calibri corpo"/>
                <a:ea typeface="Times New Roman" panose="02020603050405020304" pitchFamily="18" charset="0"/>
                <a:cs typeface="Times" panose="02020603050405020304" pitchFamily="18" charset="0"/>
              </a:rPr>
              <a:t>MENEGHETTI, G. A.; SOUZA, S. R. A agricultura familiar do amazonas: conceitos, caracterização e desenvolvimento. Vol. 1, n. 5. Embrapa Amazônia Ocidental, 2015. </a:t>
            </a:r>
            <a:endParaRPr lang="pt-BR" sz="1800" kern="100" dirty="0">
              <a:effectLst/>
              <a:latin typeface="Calibri corpo"/>
              <a:ea typeface="Times New Roman" panose="02020603050405020304" pitchFamily="18" charset="0"/>
              <a:cs typeface="Times New Roman" panose="02020603050405020304" pitchFamily="18" charset="0"/>
            </a:endParaRPr>
          </a:p>
          <a:p>
            <a:pPr marL="179705" indent="-179705" algn="l">
              <a:spcBef>
                <a:spcPts val="595"/>
              </a:spcBef>
              <a:spcAft>
                <a:spcPts val="0"/>
              </a:spcAft>
            </a:pPr>
            <a:r>
              <a:rPr lang="pt-BR" sz="1800" kern="100" dirty="0">
                <a:effectLst/>
                <a:latin typeface="Calibri corpo"/>
                <a:ea typeface="Times New Roman" panose="02020603050405020304" pitchFamily="18" charset="0"/>
                <a:cs typeface="Times" panose="02020603050405020304" pitchFamily="18" charset="0"/>
              </a:rPr>
              <a:t>MYSQL: </a:t>
            </a:r>
            <a:r>
              <a:rPr lang="pt-BR" sz="1800" u="none" strike="noStrike" kern="100" dirty="0" err="1">
                <a:solidFill>
                  <a:srgbClr val="0563C1"/>
                </a:solidFill>
                <a:effectLst/>
                <a:latin typeface="Calibri corpo"/>
                <a:ea typeface="Times New Roman" panose="02020603050405020304" pitchFamily="18" charset="0"/>
                <a:cs typeface="Times" panose="02020603050405020304" pitchFamily="18" charset="0"/>
                <a:hlinkClick r:id="rId2">
                  <a:extLst>
                    <a:ext uri="{A12FA001-AC4F-418D-AE19-62706E023703}">
                      <ahyp:hlinkClr xmlns:ahyp="http://schemas.microsoft.com/office/drawing/2018/hyperlinkcolor" val="tx"/>
                    </a:ext>
                  </a:extLst>
                </a:hlinkClick>
              </a:rPr>
              <a:t>Database</a:t>
            </a:r>
            <a:r>
              <a:rPr lang="pt-BR" sz="1800" u="none" strike="noStrike" kern="100" dirty="0">
                <a:effectLst/>
                <a:latin typeface="Calibri corpo"/>
                <a:ea typeface="Times New Roman" panose="02020603050405020304" pitchFamily="18" charset="0"/>
                <a:cs typeface="Times" panose="02020603050405020304" pitchFamily="18" charset="0"/>
                <a:hlinkClick r:id="rId2">
                  <a:extLst>
                    <a:ext uri="{A12FA001-AC4F-418D-AE19-62706E023703}">
                      <ahyp:hlinkClr xmlns:ahyp="http://schemas.microsoft.com/office/drawing/2018/hyperlinkcolor" val="tx"/>
                    </a:ext>
                  </a:extLst>
                </a:hlinkClick>
              </a:rPr>
              <a:t> Service</a:t>
            </a:r>
            <a:r>
              <a:rPr lang="pt-BR" sz="1800" kern="100" dirty="0">
                <a:effectLst/>
                <a:latin typeface="Calibri corpo"/>
                <a:ea typeface="Times New Roman" panose="02020603050405020304" pitchFamily="18" charset="0"/>
                <a:cs typeface="Times" panose="02020603050405020304" pitchFamily="18" charset="0"/>
              </a:rPr>
              <a:t>. 8.0. Ribeirão Preto / Oracle Corporation,1995. https://www.mysql.com. 24/04/2021.</a:t>
            </a:r>
            <a:endParaRPr lang="pt-BR" sz="1800" kern="100" dirty="0">
              <a:effectLst/>
              <a:latin typeface="Calibri corpo"/>
              <a:ea typeface="Times New Roman" panose="02020603050405020304" pitchFamily="18" charset="0"/>
              <a:cs typeface="Times New Roman" panose="02020603050405020304" pitchFamily="18" charset="0"/>
            </a:endParaRPr>
          </a:p>
          <a:p>
            <a:pPr marL="179705" indent="-179705" algn="l">
              <a:spcBef>
                <a:spcPts val="595"/>
              </a:spcBef>
              <a:spcAft>
                <a:spcPts val="0"/>
              </a:spcAft>
            </a:pPr>
            <a:endParaRPr lang="pt-BR" sz="1800" kern="100" dirty="0">
              <a:effectLst/>
              <a:latin typeface="Calibri corpo"/>
              <a:ea typeface="Times New Roman" panose="02020603050405020304" pitchFamily="18" charset="0"/>
              <a:cs typeface="Times New Roman" panose="02020603050405020304" pitchFamily="18" charset="0"/>
            </a:endParaRPr>
          </a:p>
          <a:p>
            <a:pPr marL="179705" indent="-179705" algn="l">
              <a:spcBef>
                <a:spcPts val="595"/>
              </a:spcBef>
              <a:spcAft>
                <a:spcPts val="0"/>
              </a:spcAft>
            </a:pPr>
            <a:r>
              <a:rPr lang="pt-BR" sz="1800" kern="100" dirty="0">
                <a:effectLst/>
                <a:latin typeface="Calibri corpo"/>
                <a:ea typeface="Times New Roman" panose="02020603050405020304" pitchFamily="18" charset="0"/>
                <a:cs typeface="Times" panose="02020603050405020304" pitchFamily="18" charset="0"/>
              </a:rPr>
              <a:t>OKABE, A. M. S.; FERREIRA, B. O.; BRANDÃO, A. T. O.; ALMEIDA, J. F. S.; CHASE, O. A. Monitoramento da temperatura e umidade relativa em um ambiente para secagem de madeira. In: Congresso Técnico Científico da Engenharia e da </a:t>
            </a:r>
            <a:endParaRPr lang="pt-BR" sz="1800" kern="100" dirty="0">
              <a:effectLst/>
              <a:latin typeface="Calibri corpo"/>
              <a:ea typeface="Times New Roman" panose="02020603050405020304" pitchFamily="18" charset="0"/>
              <a:cs typeface="Times New Roman" panose="02020603050405020304" pitchFamily="18" charset="0"/>
            </a:endParaRPr>
          </a:p>
          <a:p>
            <a:pPr marL="179705" indent="-179705" algn="l">
              <a:spcBef>
                <a:spcPts val="595"/>
              </a:spcBef>
              <a:spcAft>
                <a:spcPts val="0"/>
              </a:spcAft>
            </a:pPr>
            <a:endParaRPr lang="pt-BR" sz="1800" kern="100" dirty="0">
              <a:effectLst/>
              <a:latin typeface="Calibri corpo"/>
              <a:ea typeface="Times New Roman" panose="02020603050405020304" pitchFamily="18" charset="0"/>
              <a:cs typeface="Times New Roman" panose="02020603050405020304" pitchFamily="18" charset="0"/>
            </a:endParaRPr>
          </a:p>
          <a:p>
            <a:pPr marL="179705" indent="-179705" algn="l">
              <a:spcBef>
                <a:spcPts val="595"/>
              </a:spcBef>
              <a:spcAft>
                <a:spcPts val="0"/>
              </a:spcAft>
            </a:pPr>
            <a:r>
              <a:rPr lang="pt-BR" sz="1800" kern="100" dirty="0">
                <a:effectLst/>
                <a:latin typeface="Calibri corpo"/>
                <a:ea typeface="Times New Roman" panose="02020603050405020304" pitchFamily="18" charset="0"/>
                <a:cs typeface="Times" panose="02020603050405020304" pitchFamily="18" charset="0"/>
              </a:rPr>
              <a:t>PIRES, C. T. et al. Software para Gestão de Relacionamento Entre Funcionários e Empresa. 2015 </a:t>
            </a:r>
            <a:endParaRPr lang="pt-BR" sz="1800" kern="100" dirty="0">
              <a:effectLst/>
              <a:latin typeface="Calibri corpo"/>
              <a:ea typeface="Times New Roman" panose="02020603050405020304" pitchFamily="18" charset="0"/>
              <a:cs typeface="Times New Roman" panose="02020603050405020304" pitchFamily="18" charset="0"/>
            </a:endParaRPr>
          </a:p>
          <a:p>
            <a:pPr marL="179705" indent="-179705" algn="l">
              <a:spcBef>
                <a:spcPts val="595"/>
              </a:spcBef>
              <a:spcAft>
                <a:spcPts val="0"/>
              </a:spcAft>
            </a:pPr>
            <a:endParaRPr lang="pt-BR" sz="1800" kern="100" dirty="0">
              <a:effectLst/>
              <a:latin typeface="Calibri corpo"/>
              <a:ea typeface="Times New Roman" panose="02020603050405020304" pitchFamily="18" charset="0"/>
              <a:cs typeface="Times New Roman" panose="02020603050405020304" pitchFamily="18" charset="0"/>
            </a:endParaRPr>
          </a:p>
          <a:p>
            <a:pPr marL="179705" indent="-179705" algn="l">
              <a:spcBef>
                <a:spcPts val="595"/>
              </a:spcBef>
              <a:spcAft>
                <a:spcPts val="0"/>
              </a:spcAft>
            </a:pPr>
            <a:r>
              <a:rPr lang="pt-BR" sz="1800" kern="100" dirty="0">
                <a:effectLst/>
                <a:latin typeface="Calibri corpo"/>
                <a:ea typeface="Times New Roman" panose="02020603050405020304" pitchFamily="18" charset="0"/>
                <a:cs typeface="Times" panose="02020603050405020304" pitchFamily="18" charset="0"/>
              </a:rPr>
              <a:t>REACT </a:t>
            </a:r>
            <a:r>
              <a:rPr lang="pt-BR" sz="1800" kern="100" dirty="0" err="1">
                <a:effectLst/>
                <a:latin typeface="Calibri corpo"/>
                <a:ea typeface="Times New Roman" panose="02020603050405020304" pitchFamily="18" charset="0"/>
                <a:cs typeface="Times" panose="02020603050405020304" pitchFamily="18" charset="0"/>
              </a:rPr>
              <a:t>JavaScript</a:t>
            </a:r>
            <a:r>
              <a:rPr lang="pt-BR" sz="1800" kern="100" dirty="0">
                <a:effectLst/>
                <a:latin typeface="Calibri corpo"/>
                <a:ea typeface="Times New Roman" panose="02020603050405020304" pitchFamily="18" charset="0"/>
                <a:cs typeface="Times" panose="02020603050405020304" pitchFamily="18" charset="0"/>
              </a:rPr>
              <a:t>. 16.6.0. Ribeirão Preto / Jordan </a:t>
            </a:r>
            <a:r>
              <a:rPr lang="pt-BR" sz="1800" kern="100" dirty="0" err="1">
                <a:effectLst/>
                <a:latin typeface="Calibri corpo"/>
                <a:ea typeface="Times New Roman" panose="02020603050405020304" pitchFamily="18" charset="0"/>
                <a:cs typeface="Times" panose="02020603050405020304" pitchFamily="18" charset="0"/>
              </a:rPr>
              <a:t>Walke</a:t>
            </a:r>
            <a:r>
              <a:rPr lang="pt-BR" sz="1800" kern="100" dirty="0">
                <a:effectLst/>
                <a:latin typeface="Calibri corpo"/>
                <a:ea typeface="Times New Roman" panose="02020603050405020304" pitchFamily="18" charset="0"/>
                <a:cs typeface="Times" panose="02020603050405020304" pitchFamily="18" charset="0"/>
              </a:rPr>
              <a:t>, 2013. </a:t>
            </a:r>
            <a:r>
              <a:rPr lang="pt-BR" sz="1800" u="none" strike="noStrike" kern="100" dirty="0">
                <a:effectLst/>
                <a:latin typeface="Calibri corpo"/>
                <a:ea typeface="Times New Roman" panose="02020603050405020304" pitchFamily="18" charset="0"/>
                <a:cs typeface="Times" panose="02020603050405020304" pitchFamily="18" charset="0"/>
                <a:hlinkClick r:id="rId3">
                  <a:extLst>
                    <a:ext uri="{A12FA001-AC4F-418D-AE19-62706E023703}">
                      <ahyp:hlinkClr xmlns:ahyp="http://schemas.microsoft.com/office/drawing/2018/hyperlinkcolor" val="tx"/>
                    </a:ext>
                  </a:extLst>
                </a:hlinkClick>
              </a:rPr>
              <a:t>reactjs.org</a:t>
            </a:r>
            <a:r>
              <a:rPr lang="pt-BR" sz="1800" kern="100" dirty="0">
                <a:effectLst/>
                <a:latin typeface="Calibri corpo"/>
                <a:ea typeface="Times New Roman" panose="02020603050405020304" pitchFamily="18" charset="0"/>
                <a:cs typeface="Times" panose="02020603050405020304" pitchFamily="18" charset="0"/>
              </a:rPr>
              <a:t>. Acesso: 24/04/2021.</a:t>
            </a:r>
            <a:endParaRPr lang="pt-BR" sz="1800" kern="100" dirty="0">
              <a:effectLst/>
              <a:latin typeface="Calibri corpo"/>
              <a:ea typeface="Times New Roman" panose="02020603050405020304" pitchFamily="18" charset="0"/>
              <a:cs typeface="Times New Roman" panose="02020603050405020304" pitchFamily="18" charset="0"/>
            </a:endParaRPr>
          </a:p>
          <a:p>
            <a:pPr marL="179705" indent="-179705" algn="l">
              <a:spcBef>
                <a:spcPts val="595"/>
              </a:spcBef>
              <a:spcAft>
                <a:spcPts val="0"/>
              </a:spcAft>
            </a:pPr>
            <a:endParaRPr lang="pt-BR" sz="1800" kern="100" dirty="0">
              <a:effectLst/>
              <a:latin typeface="Calibri corpo"/>
              <a:ea typeface="Times New Roman" panose="02020603050405020304" pitchFamily="18" charset="0"/>
              <a:cs typeface="Times New Roman" panose="02020603050405020304" pitchFamily="18" charset="0"/>
            </a:endParaRPr>
          </a:p>
          <a:p>
            <a:pPr marL="179705" indent="-179705" algn="l">
              <a:spcBef>
                <a:spcPts val="595"/>
              </a:spcBef>
              <a:spcAft>
                <a:spcPts val="0"/>
              </a:spcAft>
            </a:pPr>
            <a:r>
              <a:rPr lang="pt-BR" sz="1800" kern="100" dirty="0">
                <a:effectLst/>
                <a:latin typeface="Calibri corpo"/>
                <a:ea typeface="Times New Roman" panose="02020603050405020304" pitchFamily="18" charset="0"/>
                <a:cs typeface="Times" panose="02020603050405020304" pitchFamily="18" charset="0"/>
              </a:rPr>
              <a:t>SILVA, F.; CHAGAS, R. B.; POSSATO, T.; ZANELLA, A. R. A. Desenvolvimento de um Sistema de Controle dos Parâmetros de Umidade e Temperatura para Estufas Agrícolas. 2015.</a:t>
            </a:r>
            <a:endParaRPr lang="pt-BR" sz="1800" kern="100" dirty="0">
              <a:effectLst/>
              <a:latin typeface="Calibri corpo"/>
              <a:ea typeface="Times New Roman" panose="02020603050405020304" pitchFamily="18" charset="0"/>
              <a:cs typeface="Times New Roman" panose="02020603050405020304" pitchFamily="18" charset="0"/>
            </a:endParaRPr>
          </a:p>
          <a:p>
            <a:pPr marL="179705" indent="-179705" algn="l">
              <a:spcBef>
                <a:spcPts val="595"/>
              </a:spcBef>
              <a:spcAft>
                <a:spcPts val="0"/>
              </a:spcAft>
            </a:pPr>
            <a:endParaRPr lang="pt-BR" sz="1800" kern="100" dirty="0">
              <a:effectLst/>
              <a:latin typeface="Calibri corpo"/>
              <a:ea typeface="Times New Roman" panose="02020603050405020304" pitchFamily="18" charset="0"/>
              <a:cs typeface="Times New Roman" panose="02020603050405020304" pitchFamily="18" charset="0"/>
            </a:endParaRPr>
          </a:p>
          <a:p>
            <a:pPr marL="179705" indent="-179705" algn="l">
              <a:spcBef>
                <a:spcPts val="595"/>
              </a:spcBef>
              <a:spcAft>
                <a:spcPts val="0"/>
              </a:spcAft>
            </a:pPr>
            <a:r>
              <a:rPr lang="pt-BR" sz="1800" kern="100" dirty="0">
                <a:effectLst/>
                <a:latin typeface="Calibri corpo"/>
                <a:ea typeface="Times New Roman" panose="02020603050405020304" pitchFamily="18" charset="0"/>
                <a:cs typeface="Times" panose="02020603050405020304" pitchFamily="18" charset="0"/>
              </a:rPr>
              <a:t>TERUEL, B. J. Controle automatizado de casas de vegetação: Variáveis climáticas e </a:t>
            </a:r>
            <a:r>
              <a:rPr lang="pt-BR" sz="1800" kern="100" dirty="0" err="1">
                <a:effectLst/>
                <a:latin typeface="Calibri corpo"/>
                <a:ea typeface="Times New Roman" panose="02020603050405020304" pitchFamily="18" charset="0"/>
                <a:cs typeface="Times" panose="02020603050405020304" pitchFamily="18" charset="0"/>
              </a:rPr>
              <a:t>fertigação</a:t>
            </a:r>
            <a:r>
              <a:rPr lang="pt-BR" sz="1800" kern="100" dirty="0">
                <a:effectLst/>
                <a:latin typeface="Calibri corpo"/>
                <a:ea typeface="Times New Roman" panose="02020603050405020304" pitchFamily="18" charset="0"/>
                <a:cs typeface="Times" panose="02020603050405020304" pitchFamily="18" charset="0"/>
              </a:rPr>
              <a:t>. Revista Brasileira de Engenharia Agrícola e Ambiental, v. 14, n. 3, p. 237-245, 2010.</a:t>
            </a:r>
            <a:endParaRPr lang="pt-BR" sz="1800" kern="100" dirty="0">
              <a:effectLst/>
              <a:latin typeface="Calibri corpo"/>
              <a:ea typeface="Times New Roman" panose="02020603050405020304" pitchFamily="18" charset="0"/>
              <a:cs typeface="Times New Roman" panose="02020603050405020304" pitchFamily="18" charset="0"/>
            </a:endParaRPr>
          </a:p>
          <a:p>
            <a:pPr marL="179705" indent="-179705" algn="l">
              <a:spcBef>
                <a:spcPts val="595"/>
              </a:spcBef>
              <a:spcAft>
                <a:spcPts val="0"/>
              </a:spcAft>
            </a:pPr>
            <a:endParaRPr lang="pt-BR" sz="1800" kern="100" dirty="0">
              <a:effectLst/>
              <a:latin typeface="Calibri corpo"/>
              <a:ea typeface="Times New Roman" panose="02020603050405020304" pitchFamily="18" charset="0"/>
              <a:cs typeface="Times New Roman" panose="02020603050405020304" pitchFamily="18" charset="0"/>
            </a:endParaRPr>
          </a:p>
          <a:p>
            <a:pPr marL="179705" indent="-179705" algn="l">
              <a:spcBef>
                <a:spcPts val="595"/>
              </a:spcBef>
              <a:spcAft>
                <a:spcPts val="0"/>
              </a:spcAft>
            </a:pPr>
            <a:r>
              <a:rPr lang="pt-BR" sz="1800" kern="100" dirty="0">
                <a:effectLst/>
                <a:latin typeface="Calibri corpo"/>
                <a:ea typeface="Times New Roman" panose="02020603050405020304" pitchFamily="18" charset="0"/>
                <a:cs typeface="Times" panose="02020603050405020304" pitchFamily="18" charset="0"/>
              </a:rPr>
              <a:t>WAGATSUMA, L.; KOBIYAMA, M.; BARCELLOS, M.; FRUET, D. Influência da mata ciliar e agricultura sobre a temperatura do solo superficial. Instituto Ambiental </a:t>
            </a:r>
            <a:endParaRPr lang="pt-BR" sz="1800" kern="100" dirty="0">
              <a:effectLst/>
              <a:latin typeface="Calibri corpo"/>
              <a:ea typeface="Times New Roman" panose="02020603050405020304" pitchFamily="18" charset="0"/>
              <a:cs typeface="Times New Roman" panose="02020603050405020304" pitchFamily="18" charset="0"/>
            </a:endParaRPr>
          </a:p>
          <a:p>
            <a:pPr algn="just">
              <a:lnSpc>
                <a:spcPct val="115000"/>
              </a:lnSpc>
              <a:spcAft>
                <a:spcPts val="1200"/>
              </a:spcAft>
            </a:pPr>
            <a:endParaRPr lang="pt-BR" sz="1800" dirty="0">
              <a:effectLst/>
              <a:latin typeface="Calibri" panose="020F0502020204030204" pitchFamily="34" charset="0"/>
              <a:ea typeface="Calibri" panose="020F0502020204030204" pitchFamily="34" charset="0"/>
            </a:endParaRPr>
          </a:p>
          <a:p>
            <a:endParaRPr lang="pt-BR" sz="1800" dirty="0">
              <a:effectLst/>
              <a:latin typeface="Calibri" panose="020F0502020204030204" pitchFamily="34" charset="0"/>
              <a:ea typeface="Calibri" panose="020F0502020204030204" pitchFamily="34" charset="0"/>
            </a:endParaRPr>
          </a:p>
          <a:p>
            <a:endParaRPr lang="pt-BR" dirty="0"/>
          </a:p>
        </p:txBody>
      </p:sp>
      <p:pic>
        <p:nvPicPr>
          <p:cNvPr id="4" name="Imagem 2">
            <a:extLst>
              <a:ext uri="{FF2B5EF4-FFF2-40B4-BE49-F238E27FC236}">
                <a16:creationId xmlns:a16="http://schemas.microsoft.com/office/drawing/2014/main" id="{C32900AC-3747-48D0-9961-8BA5363D36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06277" y="115423"/>
            <a:ext cx="1095045" cy="499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1864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ítulo 1">
            <a:extLst>
              <a:ext uri="{FF2B5EF4-FFF2-40B4-BE49-F238E27FC236}">
                <a16:creationId xmlns:a16="http://schemas.microsoft.com/office/drawing/2014/main" id="{94E1B320-D959-489C-92FF-FB62DB7703BD}"/>
              </a:ext>
            </a:extLst>
          </p:cNvPr>
          <p:cNvSpPr>
            <a:spLocks noGrp="1"/>
          </p:cNvSpPr>
          <p:nvPr>
            <p:ph type="ctrTitle"/>
          </p:nvPr>
        </p:nvSpPr>
        <p:spPr>
          <a:xfrm>
            <a:off x="2057400" y="3298826"/>
            <a:ext cx="7772400" cy="914400"/>
          </a:xfrm>
        </p:spPr>
        <p:txBody>
          <a:bodyPr/>
          <a:lstStyle/>
          <a:p>
            <a:pPr eaLnBrk="1" hangingPunct="1"/>
            <a:r>
              <a:rPr lang="pt-BR" altLang="en-US" dirty="0">
                <a:ea typeface="ＭＳ Ｐゴシック" panose="020B0600070205080204" pitchFamily="34" charset="-128"/>
              </a:rPr>
              <a:t>OBRIGADO!</a:t>
            </a:r>
          </a:p>
        </p:txBody>
      </p:sp>
      <p:pic>
        <p:nvPicPr>
          <p:cNvPr id="2052" name="Imagem 2">
            <a:extLst>
              <a:ext uri="{FF2B5EF4-FFF2-40B4-BE49-F238E27FC236}">
                <a16:creationId xmlns:a16="http://schemas.microsoft.com/office/drawing/2014/main" id="{898110BF-98D4-403E-BFF2-8299ED335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5494" y="303214"/>
            <a:ext cx="20050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Imagem 2">
            <a:extLst>
              <a:ext uri="{FF2B5EF4-FFF2-40B4-BE49-F238E27FC236}">
                <a16:creationId xmlns:a16="http://schemas.microsoft.com/office/drawing/2014/main" id="{B513F1B3-8660-4FAB-A10C-DB89BA384F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0000" t="26285" r="32500" b="60374"/>
          <a:stretch>
            <a:fillRect/>
          </a:stretch>
        </p:blipFill>
        <p:spPr bwMode="auto">
          <a:xfrm>
            <a:off x="335756" y="163515"/>
            <a:ext cx="2376488"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Espaço Reservado para Conteúdo 6">
            <a:extLst>
              <a:ext uri="{FF2B5EF4-FFF2-40B4-BE49-F238E27FC236}">
                <a16:creationId xmlns:a16="http://schemas.microsoft.com/office/drawing/2014/main" id="{1A6D4F03-166B-4693-8457-61E8E1036E29}"/>
              </a:ext>
            </a:extLst>
          </p:cNvPr>
          <p:cNvSpPr>
            <a:spLocks noGrp="1"/>
          </p:cNvSpPr>
          <p:nvPr>
            <p:ph idx="1"/>
          </p:nvPr>
        </p:nvSpPr>
        <p:spPr>
          <a:xfrm>
            <a:off x="254208" y="1426464"/>
            <a:ext cx="5610143" cy="4671400"/>
          </a:xfrm>
        </p:spPr>
        <p:txBody>
          <a:bodyPr vert="horz" lIns="91440" tIns="45720" rIns="91440" bIns="45720" rtlCol="0" anchor="t">
            <a:normAutofit/>
          </a:bodyPr>
          <a:lstStyle/>
          <a:p>
            <a:pPr marL="0" indent="0" algn="ctr">
              <a:buNone/>
            </a:pPr>
            <a:r>
              <a:rPr lang="pt-BR" sz="4400" u="sng" dirty="0">
                <a:cs typeface="Times New Roman" panose="02020603050405020304" pitchFamily="18" charset="0"/>
              </a:rPr>
              <a:t>Objetivo</a:t>
            </a:r>
          </a:p>
          <a:p>
            <a:pPr marL="0" indent="0" algn="just">
              <a:buNone/>
            </a:pPr>
            <a:endParaRPr lang="pt-BR" dirty="0"/>
          </a:p>
          <a:p>
            <a:pPr marL="0" indent="0" algn="just">
              <a:buNone/>
            </a:pPr>
            <a:r>
              <a:rPr lang="pt-BR" dirty="0"/>
              <a:t>Este trabalho tem como objetivo o desenvolvimento de um sistema responsável por gerenciar microcontroladores, sensores e registros coletados por estes sensores e apresentar todos os dados coletados em uma plataforma para auxiliar a tomada de decisões. </a:t>
            </a:r>
            <a:endParaRPr lang="en-US" sz="1800" dirty="0"/>
          </a:p>
        </p:txBody>
      </p:sp>
      <p:pic>
        <p:nvPicPr>
          <p:cNvPr id="12" name="Imagem 11">
            <a:extLst>
              <a:ext uri="{FF2B5EF4-FFF2-40B4-BE49-F238E27FC236}">
                <a16:creationId xmlns:a16="http://schemas.microsoft.com/office/drawing/2014/main" id="{0F1D2584-393D-40AE-9C9E-FE32F0FB8A52}"/>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297670" y="3291841"/>
            <a:ext cx="3019512" cy="1843086"/>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a:noFill/>
        </p:spPr>
      </p:pic>
      <p:pic>
        <p:nvPicPr>
          <p:cNvPr id="6" name="Imagem 5">
            <a:extLst>
              <a:ext uri="{FF2B5EF4-FFF2-40B4-BE49-F238E27FC236}">
                <a16:creationId xmlns:a16="http://schemas.microsoft.com/office/drawing/2014/main" id="{F3807536-D45B-4D8C-B44E-FC524258DC44}"/>
              </a:ext>
            </a:extLst>
          </p:cNvPr>
          <p:cNvPicPr/>
          <p:nvPr/>
        </p:nvPicPr>
        <p:blipFill rotWithShape="1">
          <a:blip r:embed="rId3">
            <a:extLst>
              <a:ext uri="{28A0092B-C50C-407E-A947-70E740481C1C}">
                <a14:useLocalDpi xmlns:a14="http://schemas.microsoft.com/office/drawing/2010/main" val="0"/>
              </a:ext>
            </a:extLst>
          </a:blip>
          <a:srcRect l="11397" r="2400" b="4"/>
          <a:stretch/>
        </p:blipFill>
        <p:spPr bwMode="auto">
          <a:xfrm>
            <a:off x="8160603" y="2"/>
            <a:ext cx="4034316" cy="3486455"/>
          </a:xfrm>
          <a:custGeom>
            <a:avLst/>
            <a:gdLst/>
            <a:ahLst/>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a:noFill/>
        </p:spPr>
      </p:pic>
      <p:pic>
        <p:nvPicPr>
          <p:cNvPr id="9" name="Imagem 8">
            <a:extLst>
              <a:ext uri="{FF2B5EF4-FFF2-40B4-BE49-F238E27FC236}">
                <a16:creationId xmlns:a16="http://schemas.microsoft.com/office/drawing/2014/main" id="{4A9F5020-F6BC-4346-8E5B-12587AB8CBAA}"/>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8955552" y="5134927"/>
            <a:ext cx="3138912" cy="1404388"/>
          </a:xfrm>
          <a:custGeom>
            <a:avLst/>
            <a:gdLst/>
            <a:ahLst/>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a:noFill/>
        </p:spPr>
      </p:pic>
      <p:pic>
        <p:nvPicPr>
          <p:cNvPr id="8" name="Imagem 2">
            <a:extLst>
              <a:ext uri="{FF2B5EF4-FFF2-40B4-BE49-F238E27FC236}">
                <a16:creationId xmlns:a16="http://schemas.microsoft.com/office/drawing/2014/main" id="{6B8ECDC6-7598-4E51-BBD3-7C33B370E7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208" y="6358596"/>
            <a:ext cx="1095045" cy="499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ítulo 1">
            <a:extLst>
              <a:ext uri="{FF2B5EF4-FFF2-40B4-BE49-F238E27FC236}">
                <a16:creationId xmlns:a16="http://schemas.microsoft.com/office/drawing/2014/main" id="{39597FA3-3B36-41E6-B5B2-E1C1E2026617}"/>
              </a:ext>
            </a:extLst>
          </p:cNvPr>
          <p:cNvSpPr txBox="1">
            <a:spLocks/>
          </p:cNvSpPr>
          <p:nvPr/>
        </p:nvSpPr>
        <p:spPr>
          <a:xfrm>
            <a:off x="0" y="145069"/>
            <a:ext cx="7924800" cy="729981"/>
          </a:xfrm>
          <a:prstGeom prst="rect">
            <a:avLst/>
          </a:prstGeom>
          <a:solidFill>
            <a:schemeClr val="bg1">
              <a:lumMod val="65000"/>
            </a:schemeClr>
          </a:solidFill>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pt-BR" sz="2800" dirty="0">
                <a:latin typeface="Helvetica Neue"/>
              </a:rPr>
              <a:t>III </a:t>
            </a:r>
            <a:r>
              <a:rPr lang="pt-BR" sz="2800" dirty="0" err="1">
                <a:latin typeface="Helvetica Neue"/>
              </a:rPr>
              <a:t>Worktec</a:t>
            </a:r>
            <a:r>
              <a:rPr lang="pt-BR" sz="2800" dirty="0">
                <a:latin typeface="Helvetica Neue"/>
              </a:rPr>
              <a:t> de Tecnologia em ADS</a:t>
            </a:r>
            <a:endParaRPr lang="pt-BR" dirty="0"/>
          </a:p>
        </p:txBody>
      </p:sp>
    </p:spTree>
    <p:extLst>
      <p:ext uri="{BB962C8B-B14F-4D97-AF65-F5344CB8AC3E}">
        <p14:creationId xmlns:p14="http://schemas.microsoft.com/office/powerpoint/2010/main" val="99635425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Espaço Reservado para Conteúdo 6">
            <a:extLst>
              <a:ext uri="{FF2B5EF4-FFF2-40B4-BE49-F238E27FC236}">
                <a16:creationId xmlns:a16="http://schemas.microsoft.com/office/drawing/2014/main" id="{1A6D4F03-166B-4693-8457-61E8E1036E29}"/>
              </a:ext>
            </a:extLst>
          </p:cNvPr>
          <p:cNvSpPr>
            <a:spLocks noGrp="1"/>
          </p:cNvSpPr>
          <p:nvPr>
            <p:ph idx="1"/>
          </p:nvPr>
        </p:nvSpPr>
        <p:spPr>
          <a:xfrm>
            <a:off x="823942" y="1669409"/>
            <a:ext cx="5278491" cy="4915949"/>
          </a:xfrm>
        </p:spPr>
        <p:txBody>
          <a:bodyPr vert="horz" lIns="91440" tIns="45720" rIns="91440" bIns="45720" rtlCol="0">
            <a:normAutofit/>
          </a:bodyPr>
          <a:lstStyle/>
          <a:p>
            <a:r>
              <a:rPr lang="pt-BR" sz="2000" dirty="0"/>
              <a:t>Referencial Bibliográfico</a:t>
            </a:r>
          </a:p>
          <a:p>
            <a:pPr marL="0" indent="0" algn="just">
              <a:buNone/>
            </a:pPr>
            <a:r>
              <a:rPr lang="en-US" sz="1700" dirty="0">
                <a:effectLst/>
                <a:latin typeface="Times New Roman" panose="02020603050405020304" pitchFamily="18" charset="0"/>
                <a:cs typeface="Times New Roman" panose="02020603050405020304" pitchFamily="18" charset="0"/>
              </a:rPr>
              <a:t>O </a:t>
            </a:r>
            <a:r>
              <a:rPr lang="en-US" sz="1700" dirty="0" err="1">
                <a:effectLst/>
                <a:latin typeface="Times New Roman" panose="02020603050405020304" pitchFamily="18" charset="0"/>
                <a:cs typeface="Times New Roman" panose="02020603050405020304" pitchFamily="18" charset="0"/>
              </a:rPr>
              <a:t>empreendedor</a:t>
            </a:r>
            <a:r>
              <a:rPr lang="en-US" sz="1700" dirty="0">
                <a:effectLst/>
                <a:latin typeface="Times New Roman" panose="02020603050405020304" pitchFamily="18" charset="0"/>
                <a:cs typeface="Times New Roman" panose="02020603050405020304" pitchFamily="18" charset="0"/>
              </a:rPr>
              <a:t> familiar rural, </a:t>
            </a:r>
            <a:r>
              <a:rPr lang="en-US" sz="1700" dirty="0" err="1">
                <a:effectLst/>
                <a:latin typeface="Times New Roman" panose="02020603050405020304" pitchFamily="18" charset="0"/>
                <a:cs typeface="Times New Roman" panose="02020603050405020304" pitchFamily="18" charset="0"/>
              </a:rPr>
              <a:t>segundo</a:t>
            </a:r>
            <a:r>
              <a:rPr lang="en-US" sz="1700" dirty="0">
                <a:effectLst/>
                <a:latin typeface="Times New Roman" panose="02020603050405020304" pitchFamily="18" charset="0"/>
                <a:cs typeface="Times New Roman" panose="02020603050405020304" pitchFamily="18" charset="0"/>
              </a:rPr>
              <a:t> o Art. 3º da Lei Nº 11.326 da </a:t>
            </a:r>
            <a:r>
              <a:rPr lang="en-US" sz="1700" dirty="0" err="1">
                <a:effectLst/>
                <a:latin typeface="Times New Roman" panose="02020603050405020304" pitchFamily="18" charset="0"/>
                <a:cs typeface="Times New Roman" panose="02020603050405020304" pitchFamily="18" charset="0"/>
              </a:rPr>
              <a:t>Constituição</a:t>
            </a:r>
            <a:r>
              <a:rPr lang="en-US" sz="1700" dirty="0">
                <a:effectLst/>
                <a:latin typeface="Times New Roman" panose="02020603050405020304" pitchFamily="18" charset="0"/>
                <a:cs typeface="Times New Roman" panose="02020603050405020304" pitchFamily="18" charset="0"/>
              </a:rPr>
              <a:t> </a:t>
            </a:r>
            <a:r>
              <a:rPr lang="en-US" sz="1700" dirty="0" err="1">
                <a:effectLst/>
                <a:latin typeface="Times New Roman" panose="02020603050405020304" pitchFamily="18" charset="0"/>
                <a:cs typeface="Times New Roman" panose="02020603050405020304" pitchFamily="18" charset="0"/>
              </a:rPr>
              <a:t>Brasileira</a:t>
            </a:r>
            <a:r>
              <a:rPr lang="en-US" sz="1700" dirty="0">
                <a:effectLst/>
                <a:latin typeface="Times New Roman" panose="02020603050405020304" pitchFamily="18" charset="0"/>
                <a:cs typeface="Times New Roman" panose="02020603050405020304" pitchFamily="18" charset="0"/>
              </a:rPr>
              <a:t> de 24 de </a:t>
            </a:r>
            <a:r>
              <a:rPr lang="en-US" sz="1700" dirty="0" err="1">
                <a:effectLst/>
                <a:latin typeface="Times New Roman" panose="02020603050405020304" pitchFamily="18" charset="0"/>
                <a:cs typeface="Times New Roman" panose="02020603050405020304" pitchFamily="18" charset="0"/>
              </a:rPr>
              <a:t>Julho</a:t>
            </a:r>
            <a:r>
              <a:rPr lang="en-US" sz="1700" dirty="0">
                <a:effectLst/>
                <a:latin typeface="Times New Roman" panose="02020603050405020304" pitchFamily="18" charset="0"/>
                <a:cs typeface="Times New Roman" panose="02020603050405020304" pitchFamily="18" charset="0"/>
              </a:rPr>
              <a:t> de 2006, é </a:t>
            </a:r>
            <a:r>
              <a:rPr lang="en-US" sz="1700" dirty="0" err="1">
                <a:effectLst/>
                <a:latin typeface="Times New Roman" panose="02020603050405020304" pitchFamily="18" charset="0"/>
                <a:cs typeface="Times New Roman" panose="02020603050405020304" pitchFamily="18" charset="0"/>
              </a:rPr>
              <a:t>todo</a:t>
            </a:r>
            <a:r>
              <a:rPr lang="en-US" sz="1700" dirty="0">
                <a:effectLst/>
                <a:latin typeface="Times New Roman" panose="02020603050405020304" pitchFamily="18" charset="0"/>
                <a:cs typeface="Times New Roman" panose="02020603050405020304" pitchFamily="18" charset="0"/>
              </a:rPr>
              <a:t> </a:t>
            </a:r>
            <a:r>
              <a:rPr lang="en-US" sz="1700" dirty="0" err="1">
                <a:effectLst/>
                <a:latin typeface="Times New Roman" panose="02020603050405020304" pitchFamily="18" charset="0"/>
                <a:cs typeface="Times New Roman" panose="02020603050405020304" pitchFamily="18" charset="0"/>
              </a:rPr>
              <a:t>aquele</a:t>
            </a:r>
            <a:r>
              <a:rPr lang="en-US" sz="1700" dirty="0">
                <a:effectLst/>
                <a:latin typeface="Times New Roman" panose="02020603050405020304" pitchFamily="18" charset="0"/>
                <a:cs typeface="Times New Roman" panose="02020603050405020304" pitchFamily="18" charset="0"/>
              </a:rPr>
              <a:t> que </a:t>
            </a:r>
            <a:r>
              <a:rPr lang="en-US" sz="1700" dirty="0" err="1">
                <a:effectLst/>
                <a:latin typeface="Times New Roman" panose="02020603050405020304" pitchFamily="18" charset="0"/>
                <a:cs typeface="Times New Roman" panose="02020603050405020304" pitchFamily="18" charset="0"/>
              </a:rPr>
              <a:t>pratica</a:t>
            </a:r>
            <a:r>
              <a:rPr lang="en-US" sz="1700" dirty="0">
                <a:effectLst/>
                <a:latin typeface="Times New Roman" panose="02020603050405020304" pitchFamily="18" charset="0"/>
                <a:cs typeface="Times New Roman" panose="02020603050405020304" pitchFamily="18" charset="0"/>
              </a:rPr>
              <a:t> </a:t>
            </a:r>
            <a:r>
              <a:rPr lang="en-US" sz="1700" dirty="0" err="1">
                <a:effectLst/>
                <a:latin typeface="Times New Roman" panose="02020603050405020304" pitchFamily="18" charset="0"/>
                <a:cs typeface="Times New Roman" panose="02020603050405020304" pitchFamily="18" charset="0"/>
              </a:rPr>
              <a:t>atividades</a:t>
            </a:r>
            <a:r>
              <a:rPr lang="en-US" sz="1700" dirty="0">
                <a:effectLst/>
                <a:latin typeface="Times New Roman" panose="02020603050405020304" pitchFamily="18" charset="0"/>
                <a:cs typeface="Times New Roman" panose="02020603050405020304" pitchFamily="18" charset="0"/>
              </a:rPr>
              <a:t> no </a:t>
            </a:r>
            <a:r>
              <a:rPr lang="en-US" sz="1700" dirty="0" err="1">
                <a:effectLst/>
                <a:latin typeface="Times New Roman" panose="02020603050405020304" pitchFamily="18" charset="0"/>
                <a:cs typeface="Times New Roman" panose="02020603050405020304" pitchFamily="18" charset="0"/>
              </a:rPr>
              <a:t>meio</a:t>
            </a:r>
            <a:r>
              <a:rPr lang="en-US" sz="1700" dirty="0">
                <a:effectLst/>
                <a:latin typeface="Times New Roman" panose="02020603050405020304" pitchFamily="18" charset="0"/>
                <a:cs typeface="Times New Roman" panose="02020603050405020304" pitchFamily="18" charset="0"/>
              </a:rPr>
              <a:t> rural e que, </a:t>
            </a:r>
            <a:r>
              <a:rPr lang="en-US" sz="1700" dirty="0" err="1">
                <a:effectLst/>
                <a:latin typeface="Times New Roman" panose="02020603050405020304" pitchFamily="18" charset="0"/>
                <a:cs typeface="Times New Roman" panose="02020603050405020304" pitchFamily="18" charset="0"/>
              </a:rPr>
              <a:t>conjuntamente</a:t>
            </a:r>
            <a:r>
              <a:rPr lang="en-US" sz="1700" dirty="0">
                <a:effectLst/>
                <a:latin typeface="Times New Roman" panose="02020603050405020304" pitchFamily="18" charset="0"/>
                <a:cs typeface="Times New Roman" panose="02020603050405020304" pitchFamily="18" charset="0"/>
              </a:rPr>
              <a:t>, </a:t>
            </a:r>
            <a:r>
              <a:rPr lang="en-US" sz="1700" dirty="0" err="1">
                <a:effectLst/>
                <a:latin typeface="Times New Roman" panose="02020603050405020304" pitchFamily="18" charset="0"/>
                <a:cs typeface="Times New Roman" panose="02020603050405020304" pitchFamily="18" charset="0"/>
              </a:rPr>
              <a:t>atenda</a:t>
            </a:r>
            <a:r>
              <a:rPr lang="en-US" sz="1700" dirty="0">
                <a:latin typeface="Times New Roman" panose="02020603050405020304" pitchFamily="18" charset="0"/>
                <a:cs typeface="Times New Roman" panose="02020603050405020304" pitchFamily="18" charset="0"/>
              </a:rPr>
              <a:t> </a:t>
            </a:r>
            <a:r>
              <a:rPr lang="en-US" sz="1700" dirty="0" err="1">
                <a:effectLst/>
                <a:latin typeface="Times New Roman" panose="02020603050405020304" pitchFamily="18" charset="0"/>
                <a:cs typeface="Times New Roman" panose="02020603050405020304" pitchFamily="18" charset="0"/>
              </a:rPr>
              <a:t>alguns</a:t>
            </a:r>
            <a:r>
              <a:rPr lang="en-US" sz="1700" dirty="0">
                <a:effectLst/>
                <a:latin typeface="Times New Roman" panose="02020603050405020304" pitchFamily="18" charset="0"/>
                <a:cs typeface="Times New Roman" panose="02020603050405020304" pitchFamily="18" charset="0"/>
              </a:rPr>
              <a:t> </a:t>
            </a:r>
            <a:r>
              <a:rPr lang="en-US" sz="1700" dirty="0" err="1">
                <a:effectLst/>
                <a:latin typeface="Times New Roman" panose="02020603050405020304" pitchFamily="18" charset="0"/>
                <a:cs typeface="Times New Roman" panose="02020603050405020304" pitchFamily="18" charset="0"/>
              </a:rPr>
              <a:t>requisitos</a:t>
            </a:r>
            <a:r>
              <a:rPr lang="en-US" sz="1700" dirty="0">
                <a:effectLst/>
                <a:latin typeface="Times New Roman" panose="02020603050405020304" pitchFamily="18" charset="0"/>
                <a:cs typeface="Times New Roman" panose="02020603050405020304" pitchFamily="18" charset="0"/>
              </a:rPr>
              <a:t> </a:t>
            </a:r>
            <a:r>
              <a:rPr lang="en-US" sz="1700" dirty="0" err="1">
                <a:effectLst/>
                <a:latin typeface="Times New Roman" panose="02020603050405020304" pitchFamily="18" charset="0"/>
                <a:cs typeface="Times New Roman" panose="02020603050405020304" pitchFamily="18" charset="0"/>
              </a:rPr>
              <a:t>como</a:t>
            </a:r>
            <a:r>
              <a:rPr lang="en-US" sz="1700" dirty="0">
                <a:effectLst/>
                <a:latin typeface="Times New Roman" panose="02020603050405020304" pitchFamily="18" charset="0"/>
                <a:cs typeface="Times New Roman" panose="02020603050405020304" pitchFamily="18" charset="0"/>
              </a:rPr>
              <a:t> </a:t>
            </a:r>
            <a:r>
              <a:rPr lang="en-US" sz="1700" dirty="0" err="1">
                <a:effectLst/>
                <a:latin typeface="Times New Roman" panose="02020603050405020304" pitchFamily="18" charset="0"/>
                <a:cs typeface="Times New Roman" panose="02020603050405020304" pitchFamily="18" charset="0"/>
              </a:rPr>
              <a:t>não</a:t>
            </a:r>
            <a:r>
              <a:rPr lang="en-US" sz="1700" dirty="0">
                <a:effectLst/>
                <a:latin typeface="Times New Roman" panose="02020603050405020304" pitchFamily="18" charset="0"/>
                <a:cs typeface="Times New Roman" panose="02020603050405020304" pitchFamily="18" charset="0"/>
              </a:rPr>
              <a:t> </a:t>
            </a:r>
            <a:r>
              <a:rPr lang="en-US" sz="1700" dirty="0" err="1">
                <a:effectLst/>
                <a:latin typeface="Times New Roman" panose="02020603050405020304" pitchFamily="18" charset="0"/>
                <a:cs typeface="Times New Roman" panose="02020603050405020304" pitchFamily="18" charset="0"/>
              </a:rPr>
              <a:t>possuir</a:t>
            </a:r>
            <a:r>
              <a:rPr lang="en-US" sz="1700" dirty="0">
                <a:effectLst/>
                <a:latin typeface="Times New Roman" panose="02020603050405020304" pitchFamily="18" charset="0"/>
                <a:cs typeface="Times New Roman" panose="02020603050405020304" pitchFamily="18" charset="0"/>
              </a:rPr>
              <a:t> </a:t>
            </a:r>
            <a:r>
              <a:rPr lang="en-US" sz="1700" dirty="0" err="1">
                <a:effectLst/>
                <a:latin typeface="Times New Roman" panose="02020603050405020304" pitchFamily="18" charset="0"/>
                <a:cs typeface="Times New Roman" panose="02020603050405020304" pitchFamily="18" charset="0"/>
              </a:rPr>
              <a:t>área</a:t>
            </a:r>
            <a:r>
              <a:rPr lang="en-US" sz="1700" dirty="0">
                <a:effectLst/>
                <a:latin typeface="Times New Roman" panose="02020603050405020304" pitchFamily="18" charset="0"/>
                <a:cs typeface="Times New Roman" panose="02020603050405020304" pitchFamily="18" charset="0"/>
              </a:rPr>
              <a:t> </a:t>
            </a:r>
            <a:r>
              <a:rPr lang="en-US" sz="1700" dirty="0" err="1">
                <a:effectLst/>
                <a:latin typeface="Times New Roman" panose="02020603050405020304" pitchFamily="18" charset="0"/>
                <a:cs typeface="Times New Roman" panose="02020603050405020304" pitchFamily="18" charset="0"/>
              </a:rPr>
              <a:t>maior</a:t>
            </a:r>
            <a:r>
              <a:rPr lang="en-US" sz="1700" dirty="0">
                <a:effectLst/>
                <a:latin typeface="Times New Roman" panose="02020603050405020304" pitchFamily="18" charset="0"/>
                <a:cs typeface="Times New Roman" panose="02020603050405020304" pitchFamily="18" charset="0"/>
              </a:rPr>
              <a:t> do que </a:t>
            </a:r>
            <a:r>
              <a:rPr lang="en-US" sz="1700" dirty="0" err="1">
                <a:effectLst/>
                <a:latin typeface="Times New Roman" panose="02020603050405020304" pitchFamily="18" charset="0"/>
                <a:cs typeface="Times New Roman" panose="02020603050405020304" pitchFamily="18" charset="0"/>
              </a:rPr>
              <a:t>quatro</a:t>
            </a:r>
            <a:r>
              <a:rPr lang="en-US" sz="1700" dirty="0">
                <a:effectLst/>
                <a:latin typeface="Times New Roman" panose="02020603050405020304" pitchFamily="18" charset="0"/>
                <a:cs typeface="Times New Roman" panose="02020603050405020304" pitchFamily="18" charset="0"/>
              </a:rPr>
              <a:t> </a:t>
            </a:r>
            <a:r>
              <a:rPr lang="en-US" sz="1700" dirty="0" err="1">
                <a:effectLst/>
                <a:latin typeface="Times New Roman" panose="02020603050405020304" pitchFamily="18" charset="0"/>
                <a:cs typeface="Times New Roman" panose="02020603050405020304" pitchFamily="18" charset="0"/>
              </a:rPr>
              <a:t>módulos</a:t>
            </a:r>
            <a:r>
              <a:rPr lang="en-US" sz="1700" dirty="0">
                <a:effectLst/>
                <a:latin typeface="Times New Roman" panose="02020603050405020304" pitchFamily="18" charset="0"/>
                <a:cs typeface="Times New Roman" panose="02020603050405020304" pitchFamily="18" charset="0"/>
              </a:rPr>
              <a:t> </a:t>
            </a:r>
            <a:r>
              <a:rPr lang="en-US" sz="1700" dirty="0" err="1">
                <a:effectLst/>
                <a:latin typeface="Times New Roman" panose="02020603050405020304" pitchFamily="18" charset="0"/>
                <a:cs typeface="Times New Roman" panose="02020603050405020304" pitchFamily="18" charset="0"/>
              </a:rPr>
              <a:t>fiscais</a:t>
            </a:r>
            <a:r>
              <a:rPr lang="en-US" sz="1700" dirty="0">
                <a:effectLst/>
                <a:latin typeface="Times New Roman" panose="02020603050405020304" pitchFamily="18" charset="0"/>
                <a:cs typeface="Times New Roman" panose="02020603050405020304" pitchFamily="18" charset="0"/>
              </a:rPr>
              <a:t> e </a:t>
            </a:r>
            <a:r>
              <a:rPr lang="en-US" sz="1700" dirty="0" err="1">
                <a:effectLst/>
                <a:latin typeface="Times New Roman" panose="02020603050405020304" pitchFamily="18" charset="0"/>
                <a:cs typeface="Times New Roman" panose="02020603050405020304" pitchFamily="18" charset="0"/>
              </a:rPr>
              <a:t>utilizar</a:t>
            </a:r>
            <a:r>
              <a:rPr lang="en-US" sz="1700" dirty="0">
                <a:effectLst/>
                <a:latin typeface="Times New Roman" panose="02020603050405020304" pitchFamily="18" charset="0"/>
                <a:cs typeface="Times New Roman" panose="02020603050405020304" pitchFamily="18" charset="0"/>
              </a:rPr>
              <a:t> </a:t>
            </a:r>
            <a:r>
              <a:rPr lang="en-US" sz="1700" dirty="0" err="1">
                <a:effectLst/>
                <a:latin typeface="Times New Roman" panose="02020603050405020304" pitchFamily="18" charset="0"/>
                <a:cs typeface="Times New Roman" panose="02020603050405020304" pitchFamily="18" charset="0"/>
              </a:rPr>
              <a:t>predominantemente</a:t>
            </a:r>
            <a:r>
              <a:rPr lang="en-US" sz="1700" dirty="0">
                <a:effectLst/>
                <a:latin typeface="Times New Roman" panose="02020603050405020304" pitchFamily="18" charset="0"/>
                <a:cs typeface="Times New Roman" panose="02020603050405020304" pitchFamily="18" charset="0"/>
              </a:rPr>
              <a:t> a </a:t>
            </a:r>
            <a:r>
              <a:rPr lang="en-US" sz="1700" dirty="0" err="1">
                <a:effectLst/>
                <a:latin typeface="Times New Roman" panose="02020603050405020304" pitchFamily="18" charset="0"/>
                <a:cs typeface="Times New Roman" panose="02020603050405020304" pitchFamily="18" charset="0"/>
              </a:rPr>
              <a:t>mão</a:t>
            </a:r>
            <a:r>
              <a:rPr lang="en-US" sz="1700" dirty="0">
                <a:effectLst/>
                <a:latin typeface="Times New Roman" panose="02020603050405020304" pitchFamily="18" charset="0"/>
                <a:cs typeface="Times New Roman" panose="02020603050405020304" pitchFamily="18" charset="0"/>
              </a:rPr>
              <a:t>-de-</a:t>
            </a:r>
            <a:r>
              <a:rPr lang="en-US" sz="1700" dirty="0" err="1">
                <a:effectLst/>
                <a:latin typeface="Times New Roman" panose="02020603050405020304" pitchFamily="18" charset="0"/>
                <a:cs typeface="Times New Roman" panose="02020603050405020304" pitchFamily="18" charset="0"/>
              </a:rPr>
              <a:t>obra</a:t>
            </a:r>
            <a:r>
              <a:rPr lang="en-US" sz="1700" dirty="0">
                <a:effectLst/>
                <a:latin typeface="Times New Roman" panose="02020603050405020304" pitchFamily="18" charset="0"/>
                <a:cs typeface="Times New Roman" panose="02020603050405020304" pitchFamily="18" charset="0"/>
              </a:rPr>
              <a:t> familiar.</a:t>
            </a:r>
          </a:p>
          <a:p>
            <a:pPr marL="0" indent="0" algn="just">
              <a:buNone/>
            </a:pP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Para que o empreendedor familiar rural tenha êxito no seu cultivo, é necessário que alguns procedimentos sejam controlados como adubação, irrigação e o controle de umidade e temperatura.</a:t>
            </a:r>
            <a:endParaRPr lang="en-US" sz="1700" dirty="0">
              <a:latin typeface="Times New Roman" panose="02020603050405020304" pitchFamily="18" charset="0"/>
              <a:cs typeface="Times New Roman" panose="02020603050405020304" pitchFamily="18" charset="0"/>
            </a:endParaRPr>
          </a:p>
          <a:p>
            <a:pPr marL="0" indent="0" algn="just">
              <a:buNone/>
            </a:pPr>
            <a:r>
              <a:rPr lang="en-US" sz="1700" dirty="0">
                <a:latin typeface="Times New Roman" panose="02020603050405020304" pitchFamily="18" charset="0"/>
                <a:cs typeface="Times New Roman" panose="02020603050405020304" pitchFamily="18" charset="0"/>
              </a:rPr>
              <a:t>O</a:t>
            </a:r>
            <a:r>
              <a:rPr lang="en-US" sz="1700" dirty="0">
                <a:effectLst/>
                <a:latin typeface="Times New Roman" panose="02020603050405020304" pitchFamily="18" charset="0"/>
                <a:cs typeface="Times New Roman" panose="02020603050405020304" pitchFamily="18" charset="0"/>
              </a:rPr>
              <a:t> </a:t>
            </a:r>
            <a:r>
              <a:rPr lang="en-US" sz="1700" dirty="0" err="1">
                <a:effectLst/>
                <a:latin typeface="Times New Roman" panose="02020603050405020304" pitchFamily="18" charset="0"/>
                <a:cs typeface="Times New Roman" panose="02020603050405020304" pitchFamily="18" charset="0"/>
              </a:rPr>
              <a:t>sistema</a:t>
            </a:r>
            <a:r>
              <a:rPr lang="en-US" sz="1700" dirty="0">
                <a:effectLst/>
                <a:latin typeface="Times New Roman" panose="02020603050405020304" pitchFamily="18" charset="0"/>
                <a:cs typeface="Times New Roman" panose="02020603050405020304" pitchFamily="18" charset="0"/>
              </a:rPr>
              <a:t> Arduino </a:t>
            </a:r>
            <a:r>
              <a:rPr lang="en-US" sz="1700" dirty="0" err="1">
                <a:effectLst/>
                <a:latin typeface="Times New Roman" panose="02020603050405020304" pitchFamily="18" charset="0"/>
                <a:cs typeface="Times New Roman" panose="02020603050405020304" pitchFamily="18" charset="0"/>
              </a:rPr>
              <a:t>pode</a:t>
            </a:r>
            <a:r>
              <a:rPr lang="en-US" sz="1700" dirty="0">
                <a:effectLst/>
                <a:latin typeface="Times New Roman" panose="02020603050405020304" pitchFamily="18" charset="0"/>
                <a:cs typeface="Times New Roman" panose="02020603050405020304" pitchFamily="18" charset="0"/>
              </a:rPr>
              <a:t> ser um </a:t>
            </a:r>
            <a:r>
              <a:rPr lang="en-US" sz="1700" dirty="0" err="1">
                <a:effectLst/>
                <a:latin typeface="Times New Roman" panose="02020603050405020304" pitchFamily="18" charset="0"/>
                <a:cs typeface="Times New Roman" panose="02020603050405020304" pitchFamily="18" charset="0"/>
              </a:rPr>
              <a:t>ótimo</a:t>
            </a:r>
            <a:r>
              <a:rPr lang="en-US" sz="1700" dirty="0">
                <a:effectLst/>
                <a:latin typeface="Times New Roman" panose="02020603050405020304" pitchFamily="18" charset="0"/>
                <a:cs typeface="Times New Roman" panose="02020603050405020304" pitchFamily="18" charset="0"/>
              </a:rPr>
              <a:t> </a:t>
            </a:r>
            <a:r>
              <a:rPr lang="en-US" sz="1700" dirty="0" err="1">
                <a:effectLst/>
                <a:latin typeface="Times New Roman" panose="02020603050405020304" pitchFamily="18" charset="0"/>
                <a:cs typeface="Times New Roman" panose="02020603050405020304" pitchFamily="18" charset="0"/>
              </a:rPr>
              <a:t>aliado</a:t>
            </a:r>
            <a:r>
              <a:rPr lang="en-US" sz="1700" dirty="0">
                <a:effectLst/>
                <a:latin typeface="Times New Roman" panose="02020603050405020304" pitchFamily="18" charset="0"/>
                <a:cs typeface="Times New Roman" panose="02020603050405020304" pitchFamily="18" charset="0"/>
              </a:rPr>
              <a:t> para </a:t>
            </a:r>
            <a:r>
              <a:rPr lang="en-US" sz="1700" dirty="0" err="1">
                <a:effectLst/>
                <a:latin typeface="Times New Roman" panose="02020603050405020304" pitchFamily="18" charset="0"/>
                <a:cs typeface="Times New Roman" panose="02020603050405020304" pitchFamily="18" charset="0"/>
              </a:rPr>
              <a:t>os</a:t>
            </a:r>
            <a:r>
              <a:rPr lang="en-US" sz="1700" dirty="0">
                <a:effectLst/>
                <a:latin typeface="Times New Roman" panose="02020603050405020304" pitchFamily="18" charset="0"/>
                <a:cs typeface="Times New Roman" panose="02020603050405020304" pitchFamily="18" charset="0"/>
              </a:rPr>
              <a:t> </a:t>
            </a:r>
            <a:r>
              <a:rPr lang="en-US" sz="1700" dirty="0" err="1">
                <a:effectLst/>
                <a:latin typeface="Times New Roman" panose="02020603050405020304" pitchFamily="18" charset="0"/>
                <a:cs typeface="Times New Roman" panose="02020603050405020304" pitchFamily="18" charset="0"/>
              </a:rPr>
              <a:t>produtores</a:t>
            </a:r>
            <a:r>
              <a:rPr lang="en-US" sz="1700" dirty="0">
                <a:effectLst/>
                <a:latin typeface="Times New Roman" panose="02020603050405020304" pitchFamily="18" charset="0"/>
                <a:cs typeface="Times New Roman" panose="02020603050405020304" pitchFamily="18" charset="0"/>
              </a:rPr>
              <a:t> </a:t>
            </a:r>
            <a:r>
              <a:rPr lang="en-US" sz="1700" dirty="0" err="1">
                <a:effectLst/>
                <a:latin typeface="Times New Roman" panose="02020603050405020304" pitchFamily="18" charset="0"/>
                <a:cs typeface="Times New Roman" panose="02020603050405020304" pitchFamily="18" charset="0"/>
              </a:rPr>
              <a:t>familiares</a:t>
            </a:r>
            <a:r>
              <a:rPr lang="en-US" sz="1700" dirty="0">
                <a:effectLst/>
                <a:latin typeface="Times New Roman" panose="02020603050405020304" pitchFamily="18" charset="0"/>
                <a:cs typeface="Times New Roman" panose="02020603050405020304" pitchFamily="18" charset="0"/>
              </a:rPr>
              <a:t>, </a:t>
            </a:r>
            <a:r>
              <a:rPr lang="en-US" sz="1700" dirty="0" err="1">
                <a:effectLst/>
                <a:latin typeface="Times New Roman" panose="02020603050405020304" pitchFamily="18" charset="0"/>
                <a:cs typeface="Times New Roman" panose="02020603050405020304" pitchFamily="18" charset="0"/>
              </a:rPr>
              <a:t>uma</a:t>
            </a:r>
            <a:r>
              <a:rPr lang="en-US" sz="1700" dirty="0">
                <a:effectLst/>
                <a:latin typeface="Times New Roman" panose="02020603050405020304" pitchFamily="18" charset="0"/>
                <a:cs typeface="Times New Roman" panose="02020603050405020304" pitchFamily="18" charset="0"/>
              </a:rPr>
              <a:t> </a:t>
            </a:r>
            <a:r>
              <a:rPr lang="en-US" sz="1700" dirty="0" err="1">
                <a:effectLst/>
                <a:latin typeface="Times New Roman" panose="02020603050405020304" pitchFamily="18" charset="0"/>
                <a:cs typeface="Times New Roman" panose="02020603050405020304" pitchFamily="18" charset="0"/>
              </a:rPr>
              <a:t>vez</a:t>
            </a:r>
            <a:r>
              <a:rPr lang="en-US" sz="1700" dirty="0">
                <a:effectLst/>
                <a:latin typeface="Times New Roman" panose="02020603050405020304" pitchFamily="18" charset="0"/>
                <a:cs typeface="Times New Roman" panose="02020603050405020304" pitchFamily="18" charset="0"/>
              </a:rPr>
              <a:t> que </a:t>
            </a:r>
            <a:r>
              <a:rPr lang="en-US" sz="1700" dirty="0" err="1">
                <a:effectLst/>
                <a:latin typeface="Times New Roman" panose="02020603050405020304" pitchFamily="18" charset="0"/>
                <a:cs typeface="Times New Roman" panose="02020603050405020304" pitchFamily="18" charset="0"/>
              </a:rPr>
              <a:t>este</a:t>
            </a:r>
            <a:r>
              <a:rPr lang="en-US" sz="1700" dirty="0">
                <a:effectLst/>
                <a:latin typeface="Times New Roman" panose="02020603050405020304" pitchFamily="18" charset="0"/>
                <a:cs typeface="Times New Roman" panose="02020603050405020304" pitchFamily="18" charset="0"/>
              </a:rPr>
              <a:t> </a:t>
            </a:r>
            <a:r>
              <a:rPr lang="en-US" sz="1700" dirty="0" err="1">
                <a:effectLst/>
                <a:latin typeface="Times New Roman" panose="02020603050405020304" pitchFamily="18" charset="0"/>
                <a:cs typeface="Times New Roman" panose="02020603050405020304" pitchFamily="18" charset="0"/>
              </a:rPr>
              <a:t>sistema</a:t>
            </a:r>
            <a:r>
              <a:rPr lang="en-US" sz="1700" dirty="0">
                <a:effectLst/>
                <a:latin typeface="Times New Roman" panose="02020603050405020304" pitchFamily="18" charset="0"/>
                <a:cs typeface="Times New Roman" panose="02020603050405020304" pitchFamily="18" charset="0"/>
              </a:rPr>
              <a:t> é </a:t>
            </a:r>
            <a:r>
              <a:rPr lang="en-US" sz="1700" dirty="0" err="1">
                <a:effectLst/>
                <a:latin typeface="Times New Roman" panose="02020603050405020304" pitchFamily="18" charset="0"/>
                <a:cs typeface="Times New Roman" panose="02020603050405020304" pitchFamily="18" charset="0"/>
              </a:rPr>
              <a:t>capaz</a:t>
            </a:r>
            <a:r>
              <a:rPr lang="en-US" sz="1700" dirty="0">
                <a:effectLst/>
                <a:latin typeface="Times New Roman" panose="02020603050405020304" pitchFamily="18" charset="0"/>
                <a:cs typeface="Times New Roman" panose="02020603050405020304" pitchFamily="18" charset="0"/>
              </a:rPr>
              <a:t> de </a:t>
            </a:r>
            <a:r>
              <a:rPr lang="en-US" sz="1700" dirty="0" err="1">
                <a:effectLst/>
                <a:latin typeface="Times New Roman" panose="02020603050405020304" pitchFamily="18" charset="0"/>
                <a:cs typeface="Times New Roman" panose="02020603050405020304" pitchFamily="18" charset="0"/>
              </a:rPr>
              <a:t>controlar</a:t>
            </a:r>
            <a:r>
              <a:rPr lang="en-US" sz="1700" dirty="0">
                <a:effectLst/>
                <a:latin typeface="Times New Roman" panose="02020603050405020304" pitchFamily="18" charset="0"/>
                <a:cs typeface="Times New Roman" panose="02020603050405020304" pitchFamily="18" charset="0"/>
              </a:rPr>
              <a:t> as </a:t>
            </a:r>
            <a:r>
              <a:rPr lang="en-US" sz="1700" dirty="0" err="1">
                <a:effectLst/>
                <a:latin typeface="Times New Roman" panose="02020603050405020304" pitchFamily="18" charset="0"/>
                <a:cs typeface="Times New Roman" panose="02020603050405020304" pitchFamily="18" charset="0"/>
              </a:rPr>
              <a:t>diversas</a:t>
            </a:r>
            <a:r>
              <a:rPr lang="en-US" sz="1700" dirty="0">
                <a:effectLst/>
                <a:latin typeface="Times New Roman" panose="02020603050405020304" pitchFamily="18" charset="0"/>
                <a:cs typeface="Times New Roman" panose="02020603050405020304" pitchFamily="18" charset="0"/>
              </a:rPr>
              <a:t> </a:t>
            </a:r>
            <a:r>
              <a:rPr lang="en-US" sz="1700" dirty="0" err="1">
                <a:effectLst/>
                <a:latin typeface="Times New Roman" panose="02020603050405020304" pitchFamily="18" charset="0"/>
                <a:cs typeface="Times New Roman" panose="02020603050405020304" pitchFamily="18" charset="0"/>
              </a:rPr>
              <a:t>variáveis</a:t>
            </a:r>
            <a:r>
              <a:rPr lang="en-US" sz="1700" dirty="0">
                <a:effectLst/>
                <a:latin typeface="Times New Roman" panose="02020603050405020304" pitchFamily="18" charset="0"/>
                <a:cs typeface="Times New Roman" panose="02020603050405020304" pitchFamily="18" charset="0"/>
              </a:rPr>
              <a:t> </a:t>
            </a:r>
            <a:r>
              <a:rPr lang="en-US" sz="1700" dirty="0" err="1">
                <a:effectLst/>
                <a:latin typeface="Times New Roman" panose="02020603050405020304" pitchFamily="18" charset="0"/>
                <a:cs typeface="Times New Roman" panose="02020603050405020304" pitchFamily="18" charset="0"/>
              </a:rPr>
              <a:t>físico-químicas</a:t>
            </a:r>
            <a:r>
              <a:rPr lang="en-US" sz="1700" dirty="0">
                <a:effectLst/>
                <a:latin typeface="Times New Roman" panose="02020603050405020304" pitchFamily="18" charset="0"/>
                <a:cs typeface="Times New Roman" panose="02020603050405020304" pitchFamily="18" charset="0"/>
              </a:rPr>
              <a:t> </a:t>
            </a:r>
            <a:r>
              <a:rPr lang="en-US" sz="1700" dirty="0" err="1">
                <a:effectLst/>
                <a:latin typeface="Times New Roman" panose="02020603050405020304" pitchFamily="18" charset="0"/>
                <a:cs typeface="Times New Roman" panose="02020603050405020304" pitchFamily="18" charset="0"/>
              </a:rPr>
              <a:t>supracitadas</a:t>
            </a:r>
            <a:r>
              <a:rPr lang="en-US" sz="1700" dirty="0">
                <a:effectLst/>
                <a:latin typeface="Times New Roman" panose="02020603050405020304" pitchFamily="18" charset="0"/>
                <a:cs typeface="Times New Roman" panose="02020603050405020304" pitchFamily="18" charset="0"/>
              </a:rPr>
              <a:t> de </a:t>
            </a:r>
            <a:r>
              <a:rPr lang="en-US" sz="1700" dirty="0" err="1">
                <a:effectLst/>
                <a:latin typeface="Times New Roman" panose="02020603050405020304" pitchFamily="18" charset="0"/>
                <a:cs typeface="Times New Roman" panose="02020603050405020304" pitchFamily="18" charset="0"/>
              </a:rPr>
              <a:t>uma</a:t>
            </a:r>
            <a:r>
              <a:rPr lang="en-US" sz="1700" dirty="0">
                <a:effectLst/>
                <a:latin typeface="Times New Roman" panose="02020603050405020304" pitchFamily="18" charset="0"/>
                <a:cs typeface="Times New Roman" panose="02020603050405020304" pitchFamily="18" charset="0"/>
              </a:rPr>
              <a:t> forma </a:t>
            </a:r>
            <a:r>
              <a:rPr lang="en-US" sz="1700" dirty="0" err="1">
                <a:effectLst/>
                <a:latin typeface="Times New Roman" panose="02020603050405020304" pitchFamily="18" charset="0"/>
                <a:cs typeface="Times New Roman" panose="02020603050405020304" pitchFamily="18" charset="0"/>
              </a:rPr>
              <a:t>fácil</a:t>
            </a:r>
            <a:r>
              <a:rPr lang="en-US" sz="1700" dirty="0">
                <a:effectLst/>
                <a:latin typeface="Times New Roman" panose="02020603050405020304" pitchFamily="18" charset="0"/>
                <a:cs typeface="Times New Roman" panose="02020603050405020304" pitchFamily="18" charset="0"/>
              </a:rPr>
              <a:t> e </a:t>
            </a:r>
            <a:r>
              <a:rPr lang="en-US" sz="1700" dirty="0" err="1">
                <a:effectLst/>
                <a:latin typeface="Times New Roman" panose="02020603050405020304" pitchFamily="18" charset="0"/>
                <a:cs typeface="Times New Roman" panose="02020603050405020304" pitchFamily="18" charset="0"/>
              </a:rPr>
              <a:t>acessível</a:t>
            </a:r>
            <a:r>
              <a:rPr lang="en-US" sz="1700" dirty="0">
                <a:effectLst/>
                <a:latin typeface="Times New Roman" panose="02020603050405020304" pitchFamily="18" charset="0"/>
                <a:cs typeface="Times New Roman" panose="02020603050405020304" pitchFamily="18" charset="0"/>
              </a:rPr>
              <a:t> </a:t>
            </a:r>
            <a:r>
              <a:rPr lang="en-US" sz="1700" dirty="0" err="1">
                <a:effectLst/>
                <a:latin typeface="Times New Roman" panose="02020603050405020304" pitchFamily="18" charset="0"/>
                <a:cs typeface="Times New Roman" panose="02020603050405020304" pitchFamily="18" charset="0"/>
              </a:rPr>
              <a:t>financeiramente</a:t>
            </a:r>
            <a:r>
              <a:rPr lang="en-US" sz="1700" dirty="0">
                <a:effectLst/>
                <a:latin typeface="Times New Roman" panose="02020603050405020304" pitchFamily="18" charset="0"/>
                <a:cs typeface="Times New Roman" panose="02020603050405020304" pitchFamily="18" charset="0"/>
              </a:rPr>
              <a:t>. Por </a:t>
            </a:r>
            <a:r>
              <a:rPr lang="en-US" sz="1700" dirty="0" err="1">
                <a:effectLst/>
                <a:latin typeface="Times New Roman" panose="02020603050405020304" pitchFamily="18" charset="0"/>
                <a:cs typeface="Times New Roman" panose="02020603050405020304" pitchFamily="18" charset="0"/>
              </a:rPr>
              <a:t>isto</a:t>
            </a:r>
            <a:r>
              <a:rPr lang="en-US" sz="1700" dirty="0">
                <a:effectLst/>
                <a:latin typeface="Times New Roman" panose="02020603050405020304" pitchFamily="18" charset="0"/>
                <a:cs typeface="Times New Roman" panose="02020603050405020304" pitchFamily="18" charset="0"/>
              </a:rPr>
              <a:t>, </a:t>
            </a:r>
            <a:r>
              <a:rPr lang="en-US" sz="1700" dirty="0" err="1">
                <a:effectLst/>
                <a:latin typeface="Times New Roman" panose="02020603050405020304" pitchFamily="18" charset="0"/>
                <a:cs typeface="Times New Roman" panose="02020603050405020304" pitchFamily="18" charset="0"/>
              </a:rPr>
              <a:t>ressalta</a:t>
            </a:r>
            <a:r>
              <a:rPr lang="en-US" sz="1700" dirty="0">
                <a:effectLst/>
                <a:latin typeface="Times New Roman" panose="02020603050405020304" pitchFamily="18" charset="0"/>
                <a:cs typeface="Times New Roman" panose="02020603050405020304" pitchFamily="18" charset="0"/>
              </a:rPr>
              <a:t>-se a </a:t>
            </a:r>
            <a:r>
              <a:rPr lang="en-US" sz="1700" dirty="0" err="1">
                <a:effectLst/>
                <a:latin typeface="Times New Roman" panose="02020603050405020304" pitchFamily="18" charset="0"/>
                <a:cs typeface="Times New Roman" panose="02020603050405020304" pitchFamily="18" charset="0"/>
              </a:rPr>
              <a:t>importância</a:t>
            </a:r>
            <a:r>
              <a:rPr lang="en-US" sz="1700" dirty="0">
                <a:effectLst/>
                <a:latin typeface="Times New Roman" panose="02020603050405020304" pitchFamily="18" charset="0"/>
                <a:cs typeface="Times New Roman" panose="02020603050405020304" pitchFamily="18" charset="0"/>
              </a:rPr>
              <a:t> da </a:t>
            </a:r>
            <a:r>
              <a:rPr lang="en-US" sz="1700" dirty="0" err="1">
                <a:effectLst/>
                <a:latin typeface="Times New Roman" panose="02020603050405020304" pitchFamily="18" charset="0"/>
                <a:cs typeface="Times New Roman" panose="02020603050405020304" pitchFamily="18" charset="0"/>
              </a:rPr>
              <a:t>realização</a:t>
            </a:r>
            <a:r>
              <a:rPr lang="en-US" sz="1700" dirty="0">
                <a:effectLst/>
                <a:latin typeface="Times New Roman" panose="02020603050405020304" pitchFamily="18" charset="0"/>
                <a:cs typeface="Times New Roman" panose="02020603050405020304" pitchFamily="18" charset="0"/>
              </a:rPr>
              <a:t> do </a:t>
            </a:r>
            <a:r>
              <a:rPr lang="en-US" sz="1700" dirty="0" err="1">
                <a:effectLst/>
                <a:latin typeface="Times New Roman" panose="02020603050405020304" pitchFamily="18" charset="0"/>
                <a:cs typeface="Times New Roman" panose="02020603050405020304" pitchFamily="18" charset="0"/>
              </a:rPr>
              <a:t>estudo</a:t>
            </a:r>
            <a:endParaRPr lang="en-US" sz="1700" dirty="0">
              <a:latin typeface="Times New Roman" panose="02020603050405020304" pitchFamily="18" charset="0"/>
              <a:cs typeface="Times New Roman" panose="02020603050405020304" pitchFamily="18" charset="0"/>
            </a:endParaRPr>
          </a:p>
          <a:p>
            <a:endParaRPr lang="en-US" sz="1500" dirty="0"/>
          </a:p>
        </p:txBody>
      </p:sp>
      <p:pic>
        <p:nvPicPr>
          <p:cNvPr id="6" name="Imagem 5" descr="Uma imagem contendo eletrônico, circuito&#10;&#10;Descrição gerada automaticamente">
            <a:extLst>
              <a:ext uri="{FF2B5EF4-FFF2-40B4-BE49-F238E27FC236}">
                <a16:creationId xmlns:a16="http://schemas.microsoft.com/office/drawing/2014/main" id="{1229566A-8FC2-44E3-A1F1-C28659DC283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208" r="27357"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3" name="Imagem 2" descr="Homem em pé na grama&#10;&#10;Descrição gerada automaticamente">
            <a:extLst>
              <a:ext uri="{FF2B5EF4-FFF2-40B4-BE49-F238E27FC236}">
                <a16:creationId xmlns:a16="http://schemas.microsoft.com/office/drawing/2014/main" id="{3E7EDA5E-4BC0-4443-9A75-4EBD2360C64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0255" r="11063" b="2"/>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pic>
        <p:nvPicPr>
          <p:cNvPr id="8" name="Imagem 2">
            <a:extLst>
              <a:ext uri="{FF2B5EF4-FFF2-40B4-BE49-F238E27FC236}">
                <a16:creationId xmlns:a16="http://schemas.microsoft.com/office/drawing/2014/main" id="{6B8ECDC6-7598-4E51-BBD3-7C33B370E7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208" y="6358596"/>
            <a:ext cx="1095045" cy="499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aixaDeTexto 8">
            <a:extLst>
              <a:ext uri="{FF2B5EF4-FFF2-40B4-BE49-F238E27FC236}">
                <a16:creationId xmlns:a16="http://schemas.microsoft.com/office/drawing/2014/main" id="{0B4E4B63-BA31-4D9F-8DFE-1D87CC66F0CF}"/>
              </a:ext>
            </a:extLst>
          </p:cNvPr>
          <p:cNvSpPr txBox="1"/>
          <p:nvPr/>
        </p:nvSpPr>
        <p:spPr>
          <a:xfrm>
            <a:off x="9739084" y="6657945"/>
            <a:ext cx="2452916" cy="200055"/>
          </a:xfrm>
          <a:prstGeom prst="rect">
            <a:avLst/>
          </a:prstGeom>
          <a:solidFill>
            <a:srgbClr val="000000"/>
          </a:solidFill>
        </p:spPr>
        <p:txBody>
          <a:bodyPr wrap="none" rtlCol="0">
            <a:spAutoFit/>
          </a:bodyPr>
          <a:lstStyle/>
          <a:p>
            <a:pPr algn="r">
              <a:spcAft>
                <a:spcPts val="600"/>
              </a:spcAft>
            </a:pPr>
            <a:r>
              <a:rPr lang="pt-BR" sz="700">
                <a:solidFill>
                  <a:srgbClr val="FFFFFF"/>
                </a:solidFill>
                <a:hlinkClick r:id="rId3" tooltip="https://balau82.wordpress.com/2015/06/14/arduino-ethernet-shield-and-python-socket/">
                  <a:extLst>
                    <a:ext uri="{A12FA001-AC4F-418D-AE19-62706E023703}">
                      <ahyp:hlinkClr xmlns:ahyp="http://schemas.microsoft.com/office/drawing/2018/hyperlinkcolor" val="tx"/>
                    </a:ext>
                  </a:extLst>
                </a:hlinkClick>
              </a:rPr>
              <a:t>Esta Foto</a:t>
            </a:r>
            <a:r>
              <a:rPr lang="pt-BR" sz="700">
                <a:solidFill>
                  <a:srgbClr val="FFFFFF"/>
                </a:solidFill>
              </a:rPr>
              <a:t> de Autor Desconhecido está licenciado em </a:t>
            </a:r>
            <a:r>
              <a:rPr lang="pt-BR"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pt-BR" sz="700">
              <a:solidFill>
                <a:srgbClr val="FFFFFF"/>
              </a:solidFill>
            </a:endParaRPr>
          </a:p>
        </p:txBody>
      </p:sp>
      <p:sp>
        <p:nvSpPr>
          <p:cNvPr id="15" name="Título 1">
            <a:extLst>
              <a:ext uri="{FF2B5EF4-FFF2-40B4-BE49-F238E27FC236}">
                <a16:creationId xmlns:a16="http://schemas.microsoft.com/office/drawing/2014/main" id="{1C75F6C2-1675-443C-A9AB-847D44700D98}"/>
              </a:ext>
            </a:extLst>
          </p:cNvPr>
          <p:cNvSpPr txBox="1">
            <a:spLocks/>
          </p:cNvSpPr>
          <p:nvPr/>
        </p:nvSpPr>
        <p:spPr>
          <a:xfrm>
            <a:off x="838201" y="209726"/>
            <a:ext cx="4858093" cy="1110408"/>
          </a:xfrm>
          <a:prstGeom prst="rect">
            <a:avLst/>
          </a:prstGeom>
          <a:solidFill>
            <a:schemeClr val="bg1">
              <a:lumMod val="65000"/>
            </a:schemeClr>
          </a:solidFill>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pt-BR" sz="2800" dirty="0">
                <a:latin typeface="Helvetica Neue"/>
              </a:rPr>
              <a:t>III </a:t>
            </a:r>
            <a:r>
              <a:rPr lang="pt-BR" sz="2800" dirty="0" err="1">
                <a:latin typeface="Helvetica Neue"/>
              </a:rPr>
              <a:t>Worktec</a:t>
            </a:r>
            <a:r>
              <a:rPr lang="pt-BR" sz="2800" dirty="0">
                <a:latin typeface="Helvetica Neue"/>
              </a:rPr>
              <a:t> de Tecnologia em ADS</a:t>
            </a:r>
            <a:endParaRPr lang="pt-BR" sz="2800" dirty="0"/>
          </a:p>
        </p:txBody>
      </p:sp>
    </p:spTree>
    <p:extLst>
      <p:ext uri="{BB962C8B-B14F-4D97-AF65-F5344CB8AC3E}">
        <p14:creationId xmlns:p14="http://schemas.microsoft.com/office/powerpoint/2010/main" val="3394725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F7563733-C52F-4958-B114-45BADA9C8721}"/>
              </a:ext>
            </a:extLst>
          </p:cNvPr>
          <p:cNvSpPr txBox="1">
            <a:spLocks/>
          </p:cNvSpPr>
          <p:nvPr/>
        </p:nvSpPr>
        <p:spPr>
          <a:xfrm>
            <a:off x="1587794" y="1136478"/>
            <a:ext cx="9016409" cy="1051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spcAft>
                <a:spcPts val="600"/>
              </a:spcAft>
            </a:pPr>
            <a:r>
              <a:rPr lang="en-US" sz="3200" dirty="0">
                <a:solidFill>
                  <a:schemeClr val="tx1">
                    <a:alpha val="60000"/>
                  </a:schemeClr>
                </a:solidFill>
              </a:rPr>
              <a:t>III </a:t>
            </a:r>
            <a:r>
              <a:rPr lang="en-US" sz="3200" dirty="0" err="1">
                <a:solidFill>
                  <a:schemeClr val="tx1">
                    <a:alpha val="60000"/>
                  </a:schemeClr>
                </a:solidFill>
              </a:rPr>
              <a:t>Worktec</a:t>
            </a:r>
            <a:r>
              <a:rPr lang="en-US" sz="3200" dirty="0">
                <a:solidFill>
                  <a:schemeClr val="tx1">
                    <a:alpha val="60000"/>
                  </a:schemeClr>
                </a:solidFill>
              </a:rPr>
              <a:t> de </a:t>
            </a:r>
            <a:r>
              <a:rPr lang="en-US" sz="3200" dirty="0" err="1">
                <a:solidFill>
                  <a:schemeClr val="tx1">
                    <a:alpha val="60000"/>
                  </a:schemeClr>
                </a:solidFill>
              </a:rPr>
              <a:t>Tecnologia</a:t>
            </a:r>
            <a:r>
              <a:rPr lang="en-US" sz="3200" dirty="0">
                <a:solidFill>
                  <a:schemeClr val="tx1">
                    <a:alpha val="60000"/>
                  </a:schemeClr>
                </a:solidFill>
              </a:rPr>
              <a:t> </a:t>
            </a:r>
            <a:r>
              <a:rPr lang="en-US" sz="3200" dirty="0" err="1">
                <a:solidFill>
                  <a:schemeClr val="tx1">
                    <a:alpha val="60000"/>
                  </a:schemeClr>
                </a:solidFill>
              </a:rPr>
              <a:t>em</a:t>
            </a:r>
            <a:r>
              <a:rPr lang="en-US" sz="3200" dirty="0">
                <a:solidFill>
                  <a:schemeClr val="tx1">
                    <a:alpha val="60000"/>
                  </a:schemeClr>
                </a:solidFill>
              </a:rPr>
              <a:t> ADS</a:t>
            </a:r>
          </a:p>
        </p:txBody>
      </p:sp>
      <p:pic>
        <p:nvPicPr>
          <p:cNvPr id="6" name="Imagem 5">
            <a:extLst>
              <a:ext uri="{FF2B5EF4-FFF2-40B4-BE49-F238E27FC236}">
                <a16:creationId xmlns:a16="http://schemas.microsoft.com/office/drawing/2014/main" id="{3AD39806-D42C-4F69-B97B-2CE926448191}"/>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2242710" y="3146343"/>
            <a:ext cx="2103219" cy="1566897"/>
          </a:xfrm>
          <a:prstGeom prst="rect">
            <a:avLst/>
          </a:prstGeom>
          <a:noFill/>
        </p:spPr>
      </p:pic>
      <p:pic>
        <p:nvPicPr>
          <p:cNvPr id="12" name="Imagem 11">
            <a:extLst>
              <a:ext uri="{FF2B5EF4-FFF2-40B4-BE49-F238E27FC236}">
                <a16:creationId xmlns:a16="http://schemas.microsoft.com/office/drawing/2014/main" id="{EE84E028-4560-4E02-8476-254E8F535FAD}"/>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5044389" y="3127526"/>
            <a:ext cx="2103219" cy="1389066"/>
          </a:xfrm>
          <a:prstGeom prst="rect">
            <a:avLst/>
          </a:prstGeom>
          <a:noFill/>
        </p:spPr>
      </p:pic>
      <p:pic>
        <p:nvPicPr>
          <p:cNvPr id="9" name="Imagem 8">
            <a:extLst>
              <a:ext uri="{FF2B5EF4-FFF2-40B4-BE49-F238E27FC236}">
                <a16:creationId xmlns:a16="http://schemas.microsoft.com/office/drawing/2014/main" id="{1D6ABA9B-DCE9-48A9-9ED2-BAADED9B3A87}"/>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8030789" y="3146341"/>
            <a:ext cx="1712513" cy="1911768"/>
          </a:xfrm>
          <a:prstGeom prst="rect">
            <a:avLst/>
          </a:prstGeom>
          <a:noFill/>
        </p:spPr>
      </p:pic>
      <p:sp>
        <p:nvSpPr>
          <p:cNvPr id="7" name="Espaço Reservado para Conteúdo 6">
            <a:extLst>
              <a:ext uri="{FF2B5EF4-FFF2-40B4-BE49-F238E27FC236}">
                <a16:creationId xmlns:a16="http://schemas.microsoft.com/office/drawing/2014/main" id="{1A6D4F03-166B-4693-8457-61E8E1036E29}"/>
              </a:ext>
            </a:extLst>
          </p:cNvPr>
          <p:cNvSpPr>
            <a:spLocks noGrp="1"/>
          </p:cNvSpPr>
          <p:nvPr>
            <p:ph idx="1"/>
          </p:nvPr>
        </p:nvSpPr>
        <p:spPr>
          <a:xfrm>
            <a:off x="1757913" y="2199871"/>
            <a:ext cx="8676169" cy="980311"/>
          </a:xfrm>
        </p:spPr>
        <p:txBody>
          <a:bodyPr vert="horz" lIns="91440" tIns="45720" rIns="91440" bIns="45720" rtlCol="0" anchor="t">
            <a:normAutofit/>
          </a:bodyPr>
          <a:lstStyle/>
          <a:p>
            <a:pPr algn="ctr"/>
            <a:r>
              <a:rPr lang="en-US" sz="2000" dirty="0" err="1"/>
              <a:t>Metodologia</a:t>
            </a:r>
            <a:r>
              <a:rPr lang="en-US" sz="2000" dirty="0"/>
              <a:t> (</a:t>
            </a:r>
            <a:r>
              <a:rPr lang="en-US" sz="2000" dirty="0" err="1"/>
              <a:t>Métodos</a:t>
            </a:r>
            <a:r>
              <a:rPr lang="en-US" sz="2000" dirty="0"/>
              <a:t> e </a:t>
            </a:r>
            <a:r>
              <a:rPr lang="en-US" sz="2000" dirty="0" err="1"/>
              <a:t>materiais</a:t>
            </a:r>
            <a:r>
              <a:rPr lang="en-US" sz="2000" dirty="0"/>
              <a:t>)</a:t>
            </a:r>
          </a:p>
          <a:p>
            <a:pPr algn="ctr"/>
            <a:endParaRPr lang="en-US" sz="2000" dirty="0">
              <a:solidFill>
                <a:schemeClr val="bg1"/>
              </a:solidFill>
            </a:endParaRPr>
          </a:p>
        </p:txBody>
      </p:sp>
      <p:pic>
        <p:nvPicPr>
          <p:cNvPr id="8" name="Imagem 2">
            <a:extLst>
              <a:ext uri="{FF2B5EF4-FFF2-40B4-BE49-F238E27FC236}">
                <a16:creationId xmlns:a16="http://schemas.microsoft.com/office/drawing/2014/main" id="{6B8ECDC6-7598-4E51-BBD3-7C33B370E7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208" y="6358596"/>
            <a:ext cx="1095045" cy="499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aixaDeTexto 1">
            <a:extLst>
              <a:ext uri="{FF2B5EF4-FFF2-40B4-BE49-F238E27FC236}">
                <a16:creationId xmlns:a16="http://schemas.microsoft.com/office/drawing/2014/main" id="{1571B67E-859C-4919-B97D-FED1F1266C80}"/>
              </a:ext>
            </a:extLst>
          </p:cNvPr>
          <p:cNvSpPr txBox="1"/>
          <p:nvPr/>
        </p:nvSpPr>
        <p:spPr>
          <a:xfrm>
            <a:off x="2242709" y="4772803"/>
            <a:ext cx="2103219" cy="953081"/>
          </a:xfrm>
          <a:prstGeom prst="rect">
            <a:avLst/>
          </a:prstGeom>
          <a:noFill/>
        </p:spPr>
        <p:txBody>
          <a:bodyPr wrap="square" rtlCol="0">
            <a:spAutoFit/>
          </a:bodyPr>
          <a:lstStyle/>
          <a:p>
            <a:pPr algn="ctr">
              <a:lnSpc>
                <a:spcPct val="115000"/>
              </a:lnSpc>
            </a:pPr>
            <a:r>
              <a:rPr lang="pt-BR" sz="1200" dirty="0">
                <a:effectLst/>
                <a:latin typeface="Times New Roman" panose="02020603050405020304" pitchFamily="18" charset="0"/>
                <a:ea typeface="Calibri" panose="020F0502020204030204" pitchFamily="34" charset="0"/>
              </a:rPr>
              <a:t>Foto do Arduino Uno</a:t>
            </a:r>
            <a:endParaRPr lang="pt-BR" sz="1200" dirty="0">
              <a:effectLst/>
              <a:latin typeface="Arial" panose="020B0604020202020204" pitchFamily="34" charset="0"/>
              <a:ea typeface="Calibri" panose="020F0502020204030204" pitchFamily="34" charset="0"/>
            </a:endParaRPr>
          </a:p>
          <a:p>
            <a:pPr algn="ctr">
              <a:lnSpc>
                <a:spcPct val="115000"/>
              </a:lnSpc>
              <a:spcAft>
                <a:spcPts val="1000"/>
              </a:spcAft>
            </a:pPr>
            <a:r>
              <a:rPr lang="pt-BR" sz="1200" dirty="0">
                <a:effectLst/>
                <a:latin typeface="Times New Roman" panose="02020603050405020304" pitchFamily="18" charset="0"/>
                <a:ea typeface="Calibri" panose="020F0502020204030204" pitchFamily="34" charset="0"/>
              </a:rPr>
              <a:t>Fonte: Autoria Própria</a:t>
            </a:r>
            <a:endParaRPr lang="pt-BR" sz="1200" dirty="0">
              <a:effectLst/>
              <a:latin typeface="Calibri" panose="020F0502020204030204" pitchFamily="34" charset="0"/>
              <a:ea typeface="Calibri" panose="020F0502020204030204" pitchFamily="34" charset="0"/>
            </a:endParaRPr>
          </a:p>
          <a:p>
            <a:endParaRPr lang="pt-BR" sz="2000" dirty="0"/>
          </a:p>
        </p:txBody>
      </p:sp>
      <p:sp>
        <p:nvSpPr>
          <p:cNvPr id="15" name="CaixaDeTexto 14">
            <a:extLst>
              <a:ext uri="{FF2B5EF4-FFF2-40B4-BE49-F238E27FC236}">
                <a16:creationId xmlns:a16="http://schemas.microsoft.com/office/drawing/2014/main" id="{A9DEF37E-DE13-4AE0-894C-9F2972C1DD28}"/>
              </a:ext>
            </a:extLst>
          </p:cNvPr>
          <p:cNvSpPr txBox="1"/>
          <p:nvPr/>
        </p:nvSpPr>
        <p:spPr>
          <a:xfrm>
            <a:off x="5044388" y="4528100"/>
            <a:ext cx="2103220" cy="1413464"/>
          </a:xfrm>
          <a:prstGeom prst="rect">
            <a:avLst/>
          </a:prstGeom>
          <a:noFill/>
        </p:spPr>
        <p:txBody>
          <a:bodyPr wrap="square" rtlCol="0">
            <a:spAutoFit/>
          </a:bodyPr>
          <a:lstStyle/>
          <a:p>
            <a:pPr algn="ctr">
              <a:lnSpc>
                <a:spcPct val="115000"/>
              </a:lnSpc>
            </a:pPr>
            <a:r>
              <a:rPr lang="pt-BR" sz="1200" dirty="0">
                <a:effectLst/>
                <a:latin typeface="Times New Roman" panose="02020603050405020304" pitchFamily="18" charset="0"/>
                <a:ea typeface="Calibri" panose="020F0502020204030204" pitchFamily="34" charset="0"/>
              </a:rPr>
              <a:t>Sensor de Temperatura e Umidade</a:t>
            </a:r>
          </a:p>
          <a:p>
            <a:pPr algn="ctr">
              <a:lnSpc>
                <a:spcPct val="115000"/>
              </a:lnSpc>
            </a:pPr>
            <a:r>
              <a:rPr lang="pt-BR" sz="1200" dirty="0">
                <a:effectLst/>
                <a:latin typeface="Times New Roman" panose="02020603050405020304" pitchFamily="18" charset="0"/>
                <a:ea typeface="Calibri" panose="020F0502020204030204" pitchFamily="34" charset="0"/>
              </a:rPr>
              <a:t>Fonte: Autoria Própria</a:t>
            </a:r>
            <a:endParaRPr lang="pt-BR" sz="1200" dirty="0">
              <a:effectLst/>
              <a:latin typeface="Calibri" panose="020F0502020204030204" pitchFamily="34" charset="0"/>
              <a:ea typeface="Calibri" panose="020F0502020204030204" pitchFamily="34" charset="0"/>
            </a:endParaRPr>
          </a:p>
          <a:p>
            <a:pPr algn="ctr">
              <a:lnSpc>
                <a:spcPct val="115000"/>
              </a:lnSpc>
            </a:pPr>
            <a:endParaRPr lang="pt-BR" sz="1200" dirty="0">
              <a:effectLst/>
              <a:latin typeface="Times New Roman" panose="02020603050405020304" pitchFamily="18" charset="0"/>
              <a:ea typeface="Calibri" panose="020F0502020204030204" pitchFamily="34" charset="0"/>
            </a:endParaRPr>
          </a:p>
          <a:p>
            <a:pPr algn="ctr">
              <a:lnSpc>
                <a:spcPct val="115000"/>
              </a:lnSpc>
            </a:pPr>
            <a:endParaRPr lang="pt-BR" sz="1100" dirty="0">
              <a:solidFill>
                <a:schemeClr val="bg1"/>
              </a:solidFill>
              <a:effectLst/>
              <a:latin typeface="Calibri" panose="020F0502020204030204" pitchFamily="34" charset="0"/>
              <a:ea typeface="Calibri" panose="020F0502020204030204" pitchFamily="34" charset="0"/>
            </a:endParaRPr>
          </a:p>
          <a:p>
            <a:endParaRPr lang="pt-BR" dirty="0"/>
          </a:p>
        </p:txBody>
      </p:sp>
      <p:sp>
        <p:nvSpPr>
          <p:cNvPr id="16" name="CaixaDeTexto 15">
            <a:extLst>
              <a:ext uri="{FF2B5EF4-FFF2-40B4-BE49-F238E27FC236}">
                <a16:creationId xmlns:a16="http://schemas.microsoft.com/office/drawing/2014/main" id="{4015103B-545A-4012-AD86-2D9E1FE1875A}"/>
              </a:ext>
            </a:extLst>
          </p:cNvPr>
          <p:cNvSpPr txBox="1"/>
          <p:nvPr/>
        </p:nvSpPr>
        <p:spPr>
          <a:xfrm>
            <a:off x="8030789" y="5123355"/>
            <a:ext cx="1712513" cy="922304"/>
          </a:xfrm>
          <a:prstGeom prst="rect">
            <a:avLst/>
          </a:prstGeom>
          <a:noFill/>
        </p:spPr>
        <p:txBody>
          <a:bodyPr wrap="square" rtlCol="0">
            <a:spAutoFit/>
          </a:bodyPr>
          <a:lstStyle/>
          <a:p>
            <a:pPr algn="ctr">
              <a:lnSpc>
                <a:spcPct val="115000"/>
              </a:lnSpc>
            </a:pPr>
            <a:r>
              <a:rPr lang="pt-BR" sz="1200" dirty="0">
                <a:effectLst/>
                <a:latin typeface="Times New Roman" panose="02020603050405020304" pitchFamily="18" charset="0"/>
                <a:ea typeface="Calibri" panose="020F0502020204030204" pitchFamily="34" charset="0"/>
              </a:rPr>
              <a:t>Foto do Arduino </a:t>
            </a:r>
            <a:r>
              <a:rPr lang="pt-BR" sz="1200" dirty="0">
                <a:latin typeface="Times New Roman" panose="02020603050405020304" pitchFamily="18" charset="0"/>
                <a:ea typeface="Calibri" panose="020F0502020204030204" pitchFamily="34" charset="0"/>
              </a:rPr>
              <a:t>Nano</a:t>
            </a:r>
            <a:endParaRPr lang="pt-BR" sz="1200" dirty="0">
              <a:effectLst/>
              <a:latin typeface="Arial" panose="020B0604020202020204" pitchFamily="34" charset="0"/>
              <a:ea typeface="Calibri" panose="020F0502020204030204" pitchFamily="34" charset="0"/>
            </a:endParaRPr>
          </a:p>
          <a:p>
            <a:pPr algn="ctr">
              <a:lnSpc>
                <a:spcPct val="115000"/>
              </a:lnSpc>
              <a:spcAft>
                <a:spcPts val="1000"/>
              </a:spcAft>
            </a:pPr>
            <a:r>
              <a:rPr lang="pt-BR" sz="1200" dirty="0">
                <a:effectLst/>
                <a:latin typeface="Times New Roman" panose="02020603050405020304" pitchFamily="18" charset="0"/>
                <a:ea typeface="Calibri" panose="020F0502020204030204" pitchFamily="34" charset="0"/>
              </a:rPr>
              <a:t>Fonte: Autoria Própria</a:t>
            </a:r>
            <a:endParaRPr lang="pt-BR" sz="1200" dirty="0">
              <a:effectLst/>
              <a:latin typeface="Calibri" panose="020F0502020204030204" pitchFamily="34" charset="0"/>
              <a:ea typeface="Calibri" panose="020F0502020204030204" pitchFamily="34" charset="0"/>
            </a:endParaRPr>
          </a:p>
          <a:p>
            <a:endParaRPr lang="pt-BR" dirty="0"/>
          </a:p>
        </p:txBody>
      </p:sp>
    </p:spTree>
    <p:extLst>
      <p:ext uri="{BB962C8B-B14F-4D97-AF65-F5344CB8AC3E}">
        <p14:creationId xmlns:p14="http://schemas.microsoft.com/office/powerpoint/2010/main" val="3594129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B0A731-A65C-407B-A879-E7D1596B0244}"/>
              </a:ext>
            </a:extLst>
          </p:cNvPr>
          <p:cNvSpPr>
            <a:spLocks noGrp="1"/>
          </p:cNvSpPr>
          <p:nvPr>
            <p:ph type="title"/>
          </p:nvPr>
        </p:nvSpPr>
        <p:spPr>
          <a:xfrm>
            <a:off x="838200" y="365125"/>
            <a:ext cx="10515600" cy="1180211"/>
          </a:xfrm>
        </p:spPr>
        <p:txBody>
          <a:bodyPr/>
          <a:lstStyle/>
          <a:p>
            <a:pPr algn="ctr"/>
            <a:r>
              <a:rPr lang="pt-BR" dirty="0"/>
              <a:t>Desenvolvimento </a:t>
            </a:r>
          </a:p>
        </p:txBody>
      </p:sp>
      <p:sp>
        <p:nvSpPr>
          <p:cNvPr id="3" name="Espaço Reservado para Conteúdo 2">
            <a:extLst>
              <a:ext uri="{FF2B5EF4-FFF2-40B4-BE49-F238E27FC236}">
                <a16:creationId xmlns:a16="http://schemas.microsoft.com/office/drawing/2014/main" id="{20DF0BAD-8996-4821-AABE-D7932D70F740}"/>
              </a:ext>
            </a:extLst>
          </p:cNvPr>
          <p:cNvSpPr>
            <a:spLocks noGrp="1"/>
          </p:cNvSpPr>
          <p:nvPr>
            <p:ph idx="1"/>
          </p:nvPr>
        </p:nvSpPr>
        <p:spPr>
          <a:xfrm>
            <a:off x="838200" y="1488014"/>
            <a:ext cx="10515600" cy="4865243"/>
          </a:xfrm>
        </p:spPr>
        <p:txBody>
          <a:bodyPr>
            <a:normAutofit/>
          </a:bodyPr>
          <a:lstStyle/>
          <a:p>
            <a:pPr marL="0" indent="0" algn="ctr">
              <a:buNone/>
            </a:pPr>
            <a:r>
              <a:rPr lang="pt-BR" sz="2200" dirty="0"/>
              <a:t>Divisão do projeto: Back-</a:t>
            </a:r>
            <a:r>
              <a:rPr lang="pt-BR" sz="2200" dirty="0" err="1"/>
              <a:t>end</a:t>
            </a:r>
            <a:r>
              <a:rPr lang="pt-BR" sz="2200" dirty="0"/>
              <a:t>, Front-</a:t>
            </a:r>
            <a:r>
              <a:rPr lang="pt-BR" sz="2200" dirty="0" err="1"/>
              <a:t>end</a:t>
            </a:r>
            <a:r>
              <a:rPr lang="pt-BR" sz="2200" dirty="0"/>
              <a:t> e a Visualização dos dados. </a:t>
            </a:r>
          </a:p>
          <a:p>
            <a:pPr marL="0" indent="0" algn="ctr">
              <a:buNone/>
            </a:pPr>
            <a:endParaRPr lang="pt-BR" sz="2200" dirty="0"/>
          </a:p>
          <a:p>
            <a:pPr algn="just">
              <a:buFont typeface="Wingdings" panose="05000000000000000000" pitchFamily="2" charset="2"/>
              <a:buChar char="ü"/>
            </a:pPr>
            <a:r>
              <a:rPr lang="pt-BR" sz="2200" dirty="0"/>
              <a:t>A tecnologia utilizada no Back-</a:t>
            </a:r>
            <a:r>
              <a:rPr lang="pt-BR" sz="2200" dirty="0" err="1"/>
              <a:t>end</a:t>
            </a:r>
            <a:r>
              <a:rPr lang="pt-BR" sz="2200" dirty="0"/>
              <a:t> foi a plataforma </a:t>
            </a:r>
            <a:r>
              <a:rPr lang="pt-BR" sz="2200" dirty="0" err="1"/>
              <a:t>DotNet</a:t>
            </a:r>
            <a:r>
              <a:rPr lang="pt-BR" sz="2200" dirty="0"/>
              <a:t> Core, versão 3.1, juntamente do </a:t>
            </a:r>
            <a:r>
              <a:rPr lang="pt-BR" sz="2200" dirty="0" err="1"/>
              <a:t>Entity</a:t>
            </a:r>
            <a:r>
              <a:rPr lang="pt-BR" sz="2200" dirty="0"/>
              <a:t> Framework Core, Versão 3.1.6 - Abordagem </a:t>
            </a:r>
            <a:r>
              <a:rPr lang="pt-BR" sz="2200" i="1" dirty="0" err="1"/>
              <a:t>Code</a:t>
            </a:r>
            <a:r>
              <a:rPr lang="pt-BR" sz="2200" i="1" dirty="0"/>
              <a:t> </a:t>
            </a:r>
            <a:r>
              <a:rPr lang="pt-BR" sz="2200" i="1" dirty="0" err="1"/>
              <a:t>First</a:t>
            </a:r>
            <a:r>
              <a:rPr lang="pt-BR" sz="2200" i="1" dirty="0"/>
              <a:t>.</a:t>
            </a:r>
          </a:p>
          <a:p>
            <a:pPr algn="just">
              <a:buFont typeface="Wingdings" panose="05000000000000000000" pitchFamily="2" charset="2"/>
              <a:buChar char="ü"/>
            </a:pPr>
            <a:r>
              <a:rPr lang="pt-BR" sz="2200" dirty="0"/>
              <a:t>Toda comunicação com o Back-</a:t>
            </a:r>
            <a:r>
              <a:rPr lang="pt-BR" sz="2200" dirty="0" err="1"/>
              <a:t>end</a:t>
            </a:r>
            <a:r>
              <a:rPr lang="pt-BR" sz="2200" dirty="0"/>
              <a:t> é realizada utilizando o padrão API Rest.</a:t>
            </a:r>
          </a:p>
          <a:p>
            <a:pPr algn="just">
              <a:buFont typeface="Wingdings" panose="05000000000000000000" pitchFamily="2" charset="2"/>
              <a:buChar char="ü"/>
            </a:pPr>
            <a:r>
              <a:rPr lang="pt-BR" sz="2200" dirty="0"/>
              <a:t>O Banco de Dados utilizado foi o MySQL.</a:t>
            </a:r>
          </a:p>
          <a:p>
            <a:pPr algn="just">
              <a:buFont typeface="Wingdings" panose="05000000000000000000" pitchFamily="2" charset="2"/>
              <a:buChar char="ü"/>
            </a:pPr>
            <a:r>
              <a:rPr lang="pt-BR" sz="2200" dirty="0"/>
              <a:t>Para a implementação do Front-</a:t>
            </a:r>
            <a:r>
              <a:rPr lang="pt-BR" sz="2200" dirty="0" err="1"/>
              <a:t>end</a:t>
            </a:r>
            <a:r>
              <a:rPr lang="pt-BR" sz="2200" dirty="0"/>
              <a:t>, utilizamos uma solução WEB para consumir a API disponibilizada pelo Back-end.</a:t>
            </a:r>
          </a:p>
          <a:p>
            <a:pPr algn="just">
              <a:buFont typeface="Wingdings" panose="05000000000000000000" pitchFamily="2" charset="2"/>
              <a:buChar char="ü"/>
            </a:pPr>
            <a:r>
              <a:rPr lang="pt-BR" sz="2200" dirty="0"/>
              <a:t>A tecnologia utilizada no Front-</a:t>
            </a:r>
            <a:r>
              <a:rPr lang="pt-BR" sz="2200" dirty="0" err="1"/>
              <a:t>end</a:t>
            </a:r>
            <a:r>
              <a:rPr lang="pt-BR" sz="2200" dirty="0"/>
              <a:t> foi o </a:t>
            </a:r>
            <a:r>
              <a:rPr lang="pt-BR" sz="2200" dirty="0" err="1"/>
              <a:t>React</a:t>
            </a:r>
            <a:r>
              <a:rPr lang="pt-BR" sz="2200" dirty="0"/>
              <a:t> JS – Framework </a:t>
            </a:r>
            <a:r>
              <a:rPr lang="pt-BR" sz="2200" dirty="0" err="1"/>
              <a:t>JavaScript</a:t>
            </a:r>
            <a:r>
              <a:rPr lang="pt-BR" sz="2200" dirty="0"/>
              <a:t>.</a:t>
            </a:r>
          </a:p>
          <a:p>
            <a:pPr algn="just">
              <a:buFont typeface="Wingdings" panose="05000000000000000000" pitchFamily="2" charset="2"/>
              <a:buChar char="ü"/>
            </a:pPr>
            <a:r>
              <a:rPr lang="pt-BR" sz="2200" dirty="0"/>
              <a:t>Para a visualização dos dados, foi utilizada a plataforma </a:t>
            </a:r>
            <a:r>
              <a:rPr lang="pt-BR" sz="2200" dirty="0" err="1"/>
              <a:t>Grafana</a:t>
            </a:r>
            <a:r>
              <a:rPr lang="pt-BR" sz="2200" dirty="0"/>
              <a:t>, conectada ao nosso SGBD.</a:t>
            </a:r>
          </a:p>
        </p:txBody>
      </p:sp>
      <p:pic>
        <p:nvPicPr>
          <p:cNvPr id="6" name="Imagem 2">
            <a:extLst>
              <a:ext uri="{FF2B5EF4-FFF2-40B4-BE49-F238E27FC236}">
                <a16:creationId xmlns:a16="http://schemas.microsoft.com/office/drawing/2014/main" id="{EE8DF7CA-4E7A-405B-BA48-38CE5841C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020" y="177465"/>
            <a:ext cx="1095045" cy="499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1596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85">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8" name="Rectangle 87">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ítulo 1">
            <a:extLst>
              <a:ext uri="{FF2B5EF4-FFF2-40B4-BE49-F238E27FC236}">
                <a16:creationId xmlns:a16="http://schemas.microsoft.com/office/drawing/2014/main" id="{698358A4-45DF-40B7-9CA0-AE7C7A358ECC}"/>
              </a:ext>
            </a:extLst>
          </p:cNvPr>
          <p:cNvSpPr txBox="1">
            <a:spLocks/>
          </p:cNvSpPr>
          <p:nvPr/>
        </p:nvSpPr>
        <p:spPr>
          <a:xfrm>
            <a:off x="841247" y="978619"/>
            <a:ext cx="3410712"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2800" dirty="0"/>
              <a:t>III </a:t>
            </a:r>
            <a:r>
              <a:rPr lang="en-US" sz="2800" dirty="0" err="1"/>
              <a:t>Worktec</a:t>
            </a:r>
            <a:r>
              <a:rPr lang="en-US" sz="2800" dirty="0"/>
              <a:t> de </a:t>
            </a:r>
            <a:r>
              <a:rPr lang="en-US" sz="2800" dirty="0" err="1"/>
              <a:t>Tecnologia</a:t>
            </a:r>
            <a:r>
              <a:rPr lang="en-US" sz="2800" dirty="0"/>
              <a:t> </a:t>
            </a:r>
            <a:r>
              <a:rPr lang="en-US" sz="2800" dirty="0" err="1"/>
              <a:t>em</a:t>
            </a:r>
            <a:r>
              <a:rPr lang="en-US" sz="2800" dirty="0"/>
              <a:t> ADS</a:t>
            </a:r>
          </a:p>
        </p:txBody>
      </p:sp>
      <p:sp>
        <p:nvSpPr>
          <p:cNvPr id="99" name="Rectangle 89">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0" name="Rectangle 91">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E9CF98AE-EE8D-4412-9A11-ED0D334EFF79}"/>
              </a:ext>
            </a:extLst>
          </p:cNvPr>
          <p:cNvSpPr txBox="1"/>
          <p:nvPr/>
        </p:nvSpPr>
        <p:spPr>
          <a:xfrm>
            <a:off x="841247" y="2359152"/>
            <a:ext cx="3410712" cy="3425043"/>
          </a:xfrm>
          <a:prstGeom prst="rect">
            <a:avLst/>
          </a:prstGeom>
        </p:spPr>
        <p:txBody>
          <a:bodyPr vert="horz" lIns="91440" tIns="45720" rIns="91440" bIns="45720" rtlCol="0">
            <a:normAutofit/>
          </a:bodyPr>
          <a:lstStyle/>
          <a:p>
            <a:pPr indent="-228600" defTabSz="914400">
              <a:lnSpc>
                <a:spcPct val="90000"/>
              </a:lnSpc>
              <a:spcAft>
                <a:spcPts val="1000"/>
              </a:spcAft>
              <a:buFont typeface="Arial" panose="020B0604020202020204" pitchFamily="34" charset="0"/>
              <a:buChar char="•"/>
            </a:pPr>
            <a:r>
              <a:rPr lang="en-US" sz="1700" dirty="0">
                <a:effectLst/>
              </a:rPr>
              <a:t>Swagger – Back-end</a:t>
            </a:r>
          </a:p>
          <a:p>
            <a:pPr lvl="1" indent="-228600" defTabSz="914400">
              <a:lnSpc>
                <a:spcPct val="90000"/>
              </a:lnSpc>
              <a:spcAft>
                <a:spcPts val="1000"/>
              </a:spcAft>
              <a:buFont typeface="Arial" panose="020B0604020202020204" pitchFamily="34" charset="0"/>
              <a:buChar char="•"/>
            </a:pPr>
            <a:r>
              <a:rPr lang="en-US" sz="1700" dirty="0"/>
              <a:t>Authorize</a:t>
            </a:r>
          </a:p>
          <a:p>
            <a:pPr lvl="1" indent="-228600" defTabSz="914400">
              <a:lnSpc>
                <a:spcPct val="90000"/>
              </a:lnSpc>
              <a:spcAft>
                <a:spcPts val="1000"/>
              </a:spcAft>
              <a:buFont typeface="Arial" panose="020B0604020202020204" pitchFamily="34" charset="0"/>
              <a:buChar char="•"/>
            </a:pPr>
            <a:r>
              <a:rPr lang="en-US" sz="1700" dirty="0">
                <a:effectLst/>
              </a:rPr>
              <a:t>Devices</a:t>
            </a:r>
          </a:p>
          <a:p>
            <a:pPr indent="-228600" defTabSz="914400">
              <a:lnSpc>
                <a:spcPct val="90000"/>
              </a:lnSpc>
              <a:buFont typeface="Arial" panose="020B0604020202020204" pitchFamily="34" charset="0"/>
              <a:buChar char="•"/>
            </a:pPr>
            <a:endParaRPr lang="en-US" sz="1700" dirty="0"/>
          </a:p>
        </p:txBody>
      </p:sp>
      <p:pic>
        <p:nvPicPr>
          <p:cNvPr id="70" name="Imagem 69">
            <a:extLst>
              <a:ext uri="{FF2B5EF4-FFF2-40B4-BE49-F238E27FC236}">
                <a16:creationId xmlns:a16="http://schemas.microsoft.com/office/drawing/2014/main" id="{B50A4177-F0B2-444C-98CD-03C6C1BAE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0996" y="979730"/>
            <a:ext cx="7104122" cy="4804466"/>
          </a:xfrm>
          <a:prstGeom prst="rect">
            <a:avLst/>
          </a:prstGeom>
        </p:spPr>
      </p:pic>
      <p:pic>
        <p:nvPicPr>
          <p:cNvPr id="9" name="Imagem 2">
            <a:extLst>
              <a:ext uri="{FF2B5EF4-FFF2-40B4-BE49-F238E27FC236}">
                <a16:creationId xmlns:a16="http://schemas.microsoft.com/office/drawing/2014/main" id="{72DCB8EC-7C77-490A-BACD-486B609A6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950" y="6223196"/>
            <a:ext cx="1095045" cy="499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3695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85">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8" name="Rectangle 87">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ítulo 1">
            <a:extLst>
              <a:ext uri="{FF2B5EF4-FFF2-40B4-BE49-F238E27FC236}">
                <a16:creationId xmlns:a16="http://schemas.microsoft.com/office/drawing/2014/main" id="{698358A4-45DF-40B7-9CA0-AE7C7A358ECC}"/>
              </a:ext>
            </a:extLst>
          </p:cNvPr>
          <p:cNvSpPr txBox="1">
            <a:spLocks/>
          </p:cNvSpPr>
          <p:nvPr/>
        </p:nvSpPr>
        <p:spPr>
          <a:xfrm>
            <a:off x="841247" y="978619"/>
            <a:ext cx="3410712"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2800" dirty="0"/>
              <a:t>III </a:t>
            </a:r>
            <a:r>
              <a:rPr lang="en-US" sz="2800" dirty="0" err="1"/>
              <a:t>Worktec</a:t>
            </a:r>
            <a:r>
              <a:rPr lang="en-US" sz="2800" dirty="0"/>
              <a:t> de </a:t>
            </a:r>
            <a:r>
              <a:rPr lang="en-US" sz="2800" dirty="0" err="1"/>
              <a:t>Tecnologia</a:t>
            </a:r>
            <a:r>
              <a:rPr lang="en-US" sz="2800" dirty="0"/>
              <a:t> </a:t>
            </a:r>
            <a:r>
              <a:rPr lang="en-US" sz="2800" dirty="0" err="1"/>
              <a:t>em</a:t>
            </a:r>
            <a:r>
              <a:rPr lang="en-US" sz="2800" dirty="0"/>
              <a:t> ADS</a:t>
            </a:r>
          </a:p>
        </p:txBody>
      </p:sp>
      <p:sp>
        <p:nvSpPr>
          <p:cNvPr id="99" name="Rectangle 89">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0" name="Rectangle 91">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E9CF98AE-EE8D-4412-9A11-ED0D334EFF79}"/>
              </a:ext>
            </a:extLst>
          </p:cNvPr>
          <p:cNvSpPr txBox="1"/>
          <p:nvPr/>
        </p:nvSpPr>
        <p:spPr>
          <a:xfrm>
            <a:off x="841247" y="2359152"/>
            <a:ext cx="3410712" cy="3425043"/>
          </a:xfrm>
          <a:prstGeom prst="rect">
            <a:avLst/>
          </a:prstGeom>
        </p:spPr>
        <p:txBody>
          <a:bodyPr vert="horz" lIns="91440" tIns="45720" rIns="91440" bIns="45720" rtlCol="0">
            <a:normAutofit/>
          </a:bodyPr>
          <a:lstStyle/>
          <a:p>
            <a:pPr indent="-228600" defTabSz="914400">
              <a:lnSpc>
                <a:spcPct val="90000"/>
              </a:lnSpc>
              <a:spcAft>
                <a:spcPts val="1000"/>
              </a:spcAft>
              <a:buFont typeface="Arial" panose="020B0604020202020204" pitchFamily="34" charset="0"/>
              <a:buChar char="•"/>
            </a:pPr>
            <a:r>
              <a:rPr lang="en-US" sz="1700" dirty="0"/>
              <a:t>Swagger - Back-end</a:t>
            </a:r>
          </a:p>
          <a:p>
            <a:pPr lvl="1" indent="-228600" defTabSz="914400">
              <a:lnSpc>
                <a:spcPct val="90000"/>
              </a:lnSpc>
              <a:spcAft>
                <a:spcPts val="1000"/>
              </a:spcAft>
              <a:buFont typeface="Arial" panose="020B0604020202020204" pitchFamily="34" charset="0"/>
              <a:buChar char="•"/>
            </a:pPr>
            <a:r>
              <a:rPr lang="en-US" sz="1700" dirty="0"/>
              <a:t>Records</a:t>
            </a:r>
          </a:p>
          <a:p>
            <a:pPr lvl="1" indent="-228600" defTabSz="914400">
              <a:lnSpc>
                <a:spcPct val="90000"/>
              </a:lnSpc>
              <a:spcAft>
                <a:spcPts val="1000"/>
              </a:spcAft>
              <a:buFont typeface="Arial" panose="020B0604020202020204" pitchFamily="34" charset="0"/>
              <a:buChar char="•"/>
            </a:pPr>
            <a:r>
              <a:rPr lang="en-US" sz="1700" dirty="0"/>
              <a:t>Sensor</a:t>
            </a:r>
          </a:p>
          <a:p>
            <a:pPr indent="-228600" defTabSz="914400">
              <a:lnSpc>
                <a:spcPct val="90000"/>
              </a:lnSpc>
              <a:buFont typeface="Arial" panose="020B0604020202020204" pitchFamily="34" charset="0"/>
              <a:buChar char="•"/>
            </a:pPr>
            <a:endParaRPr lang="en-US" sz="1700" dirty="0"/>
          </a:p>
        </p:txBody>
      </p:sp>
      <p:pic>
        <p:nvPicPr>
          <p:cNvPr id="70" name="Imagem 69">
            <a:extLst>
              <a:ext uri="{FF2B5EF4-FFF2-40B4-BE49-F238E27FC236}">
                <a16:creationId xmlns:a16="http://schemas.microsoft.com/office/drawing/2014/main" id="{B50A4177-F0B2-444C-98CD-03C6C1BAE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0996" y="1801941"/>
            <a:ext cx="7104122" cy="3160043"/>
          </a:xfrm>
          <a:prstGeom prst="rect">
            <a:avLst/>
          </a:prstGeom>
        </p:spPr>
      </p:pic>
      <p:pic>
        <p:nvPicPr>
          <p:cNvPr id="9" name="Imagem 2">
            <a:extLst>
              <a:ext uri="{FF2B5EF4-FFF2-40B4-BE49-F238E27FC236}">
                <a16:creationId xmlns:a16="http://schemas.microsoft.com/office/drawing/2014/main" id="{72DCB8EC-7C77-490A-BACD-486B609A6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950" y="6223196"/>
            <a:ext cx="1095045" cy="499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3890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85">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8" name="Rectangle 87">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ítulo 1">
            <a:extLst>
              <a:ext uri="{FF2B5EF4-FFF2-40B4-BE49-F238E27FC236}">
                <a16:creationId xmlns:a16="http://schemas.microsoft.com/office/drawing/2014/main" id="{698358A4-45DF-40B7-9CA0-AE7C7A358ECC}"/>
              </a:ext>
            </a:extLst>
          </p:cNvPr>
          <p:cNvSpPr txBox="1">
            <a:spLocks/>
          </p:cNvSpPr>
          <p:nvPr/>
        </p:nvSpPr>
        <p:spPr>
          <a:xfrm>
            <a:off x="841247" y="978619"/>
            <a:ext cx="3410712"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2800" dirty="0"/>
              <a:t>III </a:t>
            </a:r>
            <a:r>
              <a:rPr lang="en-US" sz="2800" dirty="0" err="1"/>
              <a:t>Worktec</a:t>
            </a:r>
            <a:r>
              <a:rPr lang="en-US" sz="2800" dirty="0"/>
              <a:t> de </a:t>
            </a:r>
            <a:r>
              <a:rPr lang="en-US" sz="2800" dirty="0" err="1"/>
              <a:t>Tecnologia</a:t>
            </a:r>
            <a:r>
              <a:rPr lang="en-US" sz="2800" dirty="0"/>
              <a:t> </a:t>
            </a:r>
            <a:r>
              <a:rPr lang="en-US" sz="2800" dirty="0" err="1"/>
              <a:t>em</a:t>
            </a:r>
            <a:r>
              <a:rPr lang="en-US" sz="2800" dirty="0"/>
              <a:t> ADS</a:t>
            </a:r>
          </a:p>
        </p:txBody>
      </p:sp>
      <p:sp>
        <p:nvSpPr>
          <p:cNvPr id="99" name="Rectangle 89">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0" name="Rectangle 91">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E9CF98AE-EE8D-4412-9A11-ED0D334EFF79}"/>
              </a:ext>
            </a:extLst>
          </p:cNvPr>
          <p:cNvSpPr txBox="1"/>
          <p:nvPr/>
        </p:nvSpPr>
        <p:spPr>
          <a:xfrm>
            <a:off x="841247" y="2359152"/>
            <a:ext cx="3410712" cy="3425043"/>
          </a:xfrm>
          <a:prstGeom prst="rect">
            <a:avLst/>
          </a:prstGeom>
        </p:spPr>
        <p:txBody>
          <a:bodyPr vert="horz" lIns="91440" tIns="45720" rIns="91440" bIns="45720" rtlCol="0">
            <a:normAutofit/>
          </a:bodyPr>
          <a:lstStyle/>
          <a:p>
            <a:pPr indent="-228600" defTabSz="914400">
              <a:lnSpc>
                <a:spcPct val="90000"/>
              </a:lnSpc>
              <a:spcAft>
                <a:spcPts val="1000"/>
              </a:spcAft>
              <a:buFont typeface="Arial" panose="020B0604020202020204" pitchFamily="34" charset="0"/>
              <a:buChar char="•"/>
            </a:pPr>
            <a:r>
              <a:rPr lang="en-US" sz="1700" dirty="0" err="1">
                <a:effectLst/>
              </a:rPr>
              <a:t>Primeira</a:t>
            </a:r>
            <a:r>
              <a:rPr lang="en-US" sz="1700" dirty="0">
                <a:effectLst/>
              </a:rPr>
              <a:t> Migration – Entity Framework</a:t>
            </a:r>
          </a:p>
          <a:p>
            <a:pPr indent="-228600" defTabSz="914400">
              <a:lnSpc>
                <a:spcPct val="90000"/>
              </a:lnSpc>
              <a:buFont typeface="Arial" panose="020B0604020202020204" pitchFamily="34" charset="0"/>
              <a:buChar char="•"/>
            </a:pPr>
            <a:endParaRPr lang="en-US" sz="1700" dirty="0"/>
          </a:p>
        </p:txBody>
      </p:sp>
      <p:pic>
        <p:nvPicPr>
          <p:cNvPr id="70" name="Imagem 69">
            <a:extLst>
              <a:ext uri="{FF2B5EF4-FFF2-40B4-BE49-F238E27FC236}">
                <a16:creationId xmlns:a16="http://schemas.microsoft.com/office/drawing/2014/main" id="{B50A4177-F0B2-444C-98CD-03C6C1BAE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2764" y="978620"/>
            <a:ext cx="7020586" cy="4806686"/>
          </a:xfrm>
          <a:prstGeom prst="rect">
            <a:avLst/>
          </a:prstGeom>
        </p:spPr>
      </p:pic>
      <p:pic>
        <p:nvPicPr>
          <p:cNvPr id="9" name="Imagem 2">
            <a:extLst>
              <a:ext uri="{FF2B5EF4-FFF2-40B4-BE49-F238E27FC236}">
                <a16:creationId xmlns:a16="http://schemas.microsoft.com/office/drawing/2014/main" id="{72DCB8EC-7C77-490A-BACD-486B609A6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950" y="6223196"/>
            <a:ext cx="1095045" cy="499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0628770"/>
      </p:ext>
    </p:extLst>
  </p:cSld>
  <p:clrMapOvr>
    <a:masterClrMapping/>
  </p:clrMapOvr>
</p:sld>
</file>

<file path=ppt/theme/theme1.xml><?xml version="1.0" encoding="utf-8"?>
<a:theme xmlns:a="http://schemas.openxmlformats.org/drawingml/2006/main" name="Office Them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EC652A8AEE2AC241A3EB55FDFC255D49" ma:contentTypeVersion="2" ma:contentTypeDescription="Crie um novo documento." ma:contentTypeScope="" ma:versionID="4394c72fe82193258cab4fa0976d33b7">
  <xsd:schema xmlns:xsd="http://www.w3.org/2001/XMLSchema" xmlns:xs="http://www.w3.org/2001/XMLSchema" xmlns:p="http://schemas.microsoft.com/office/2006/metadata/properties" xmlns:ns2="35ab20b6-f1e2-4f86-b736-a98e8b91e11b" targetNamespace="http://schemas.microsoft.com/office/2006/metadata/properties" ma:root="true" ma:fieldsID="6a973497b9a74e4b59d6637383ab64fc" ns2:_="">
    <xsd:import namespace="35ab20b6-f1e2-4f86-b736-a98e8b91e11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ab20b6-f1e2-4f86-b736-a98e8b91e1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5295E5-ED03-42B7-BA83-7D34A4E1934E}">
  <ds:schemaRefs>
    <ds:schemaRef ds:uri="http://schemas.microsoft.com/office/2006/documentManagement/types"/>
    <ds:schemaRef ds:uri="http://purl.org/dc/elements/1.1/"/>
    <ds:schemaRef ds:uri="http://schemas.microsoft.com/office/2006/metadata/properties"/>
    <ds:schemaRef ds:uri="http://www.w3.org/XML/1998/namespace"/>
    <ds:schemaRef ds:uri="http://schemas.microsoft.com/office/infopath/2007/PartnerControls"/>
    <ds:schemaRef ds:uri="http://purl.org/dc/dcmitype/"/>
    <ds:schemaRef ds:uri="http://schemas.openxmlformats.org/package/2006/metadata/core-properties"/>
    <ds:schemaRef ds:uri="35ab20b6-f1e2-4f86-b736-a98e8b91e11b"/>
    <ds:schemaRef ds:uri="http://purl.org/dc/terms/"/>
  </ds:schemaRefs>
</ds:datastoreItem>
</file>

<file path=customXml/itemProps2.xml><?xml version="1.0" encoding="utf-8"?>
<ds:datastoreItem xmlns:ds="http://schemas.openxmlformats.org/officeDocument/2006/customXml" ds:itemID="{4BCE7B78-1C4C-4EFB-9BC7-1860496786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ab20b6-f1e2-4f86-b736-a98e8b91e1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3EA1A3-6008-4110-9731-0DF6674394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330</TotalTime>
  <Words>1063</Words>
  <Application>Microsoft Office PowerPoint</Application>
  <PresentationFormat>Widescreen</PresentationFormat>
  <Paragraphs>127</Paragraphs>
  <Slides>25</Slides>
  <Notes>0</Notes>
  <HiddenSlides>0</HiddenSlides>
  <MMClips>0</MMClips>
  <ScaleCrop>false</ScaleCrop>
  <HeadingPairs>
    <vt:vector size="6" baseType="variant">
      <vt:variant>
        <vt:lpstr>Fontes usadas</vt:lpstr>
      </vt:variant>
      <vt:variant>
        <vt:i4>12</vt:i4>
      </vt:variant>
      <vt:variant>
        <vt:lpstr>Tema</vt:lpstr>
      </vt:variant>
      <vt:variant>
        <vt:i4>1</vt:i4>
      </vt:variant>
      <vt:variant>
        <vt:lpstr>Títulos de slides</vt:lpstr>
      </vt:variant>
      <vt:variant>
        <vt:i4>25</vt:i4>
      </vt:variant>
    </vt:vector>
  </HeadingPairs>
  <TitlesOfParts>
    <vt:vector size="38" baseType="lpstr">
      <vt:lpstr>ＭＳ Ｐゴシック</vt:lpstr>
      <vt:lpstr>Arial</vt:lpstr>
      <vt:lpstr>Bitstream Vera Sans</vt:lpstr>
      <vt:lpstr>Bitstream Vera Serif</vt:lpstr>
      <vt:lpstr>Calibri</vt:lpstr>
      <vt:lpstr>Calibri corpo</vt:lpstr>
      <vt:lpstr>Calibri Light</vt:lpstr>
      <vt:lpstr>Helvetica Neue</vt:lpstr>
      <vt:lpstr>Lucidasans</vt:lpstr>
      <vt:lpstr>Times</vt:lpstr>
      <vt:lpstr>Times New Roman</vt:lpstr>
      <vt:lpstr>Wingdings</vt:lpstr>
      <vt:lpstr>Office Theme</vt:lpstr>
      <vt:lpstr>III Worktec de Tecnologia em ADS Fatec Ribeirão Preto </vt:lpstr>
      <vt:lpstr>DESENVOLVIMENTO DE UM SISTEMA RESPONSÁVEL POR GERENCIAR E VISUALIZAR OS DADOS COLETADOS POR MICROCONTROLADORES NO MONITORAMENTO DA UMIDADE DO SOLO</vt:lpstr>
      <vt:lpstr>Apresentação do PowerPoint</vt:lpstr>
      <vt:lpstr>Apresentação do PowerPoint</vt:lpstr>
      <vt:lpstr>Apresentação do PowerPoint</vt:lpstr>
      <vt:lpstr>Desenvolvimento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REQUISITOS NÃO FUNCIONAIS</vt:lpstr>
      <vt:lpstr>Apresentação do PowerPoint</vt:lpstr>
      <vt:lpstr>Análise de resultados</vt:lpstr>
      <vt:lpstr>Apresentação do PowerPoint</vt:lpstr>
      <vt:lpstr>Apresentação do PowerPoint</vt:lpstr>
      <vt:lpstr>Conclusão </vt:lpstr>
      <vt:lpstr>Referências Bibliográficas</vt:lpstr>
      <vt:lpstr>Referências Bibliográficas</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de Tecnologia em ADS</dc:title>
  <dc:creator>RODOLFO QUEIROZ</dc:creator>
  <cp:lastModifiedBy>RODOLFO DANTAS QUEIROZ</cp:lastModifiedBy>
  <cp:revision>36</cp:revision>
  <dcterms:created xsi:type="dcterms:W3CDTF">2020-11-29T18:30:20Z</dcterms:created>
  <dcterms:modified xsi:type="dcterms:W3CDTF">2021-06-04T02:27:36Z</dcterms:modified>
</cp:coreProperties>
</file>